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5143500" type="screen16x9"/>
  <p:notesSz cx="6858000" cy="9144000"/>
  <p:embeddedFontLst>
    <p:embeddedFont>
      <p:font typeface="Roboto" panose="02000000000000000000" pitchFamily="2"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EBEA1FE-8B75-4C3C-A46C-50BC197F99D1}">
  <a:tblStyle styleId="{DEBEA1FE-8B75-4C3C-A46C-50BC197F99D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1134" y="33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bd4aa6fe66_0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bd4aa6fe66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bed4bcef10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bed4bcef10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beb30b184d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beb30b184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bed4bcef10_0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2bed4bcef10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d96d9093e5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d96d9093e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2d96d9093e5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2d96d9093e5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beb30b184d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beb30b184d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dcb9fdc354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dcb9fdc354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dcb9fdc354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2dcb9fdc35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dcb9fdc354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dcb9fdc354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f3b8076828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f3b807682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dcb9fdc354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2dcb9fdc354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dcb9fdc354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dcb9fdc354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2dcb9fdc354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2dcb9fdc354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dcb9fdc354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2dcb9fdc354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bd4aa6fe66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2bd4aa6fe66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33aef7a69f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33aef7a69f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33aef7a69fa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33aef7a69f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33aef7a69fa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33aef7a69fa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33aef7a69fa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33aef7a69f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1f3b8076828_0_1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1f3b8076828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bd4aa6fe66_0_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bd4aa6fe66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bd4aa6fe66_0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bd4aa6fe66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36eade3cc4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336eade3cc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36eade3cc4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36eade3cc4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bd4aa6fe66_0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bd4aa6fe66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bed4bcef10_0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bed4bcef10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d96d9093e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d96d9093e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acr.org/-/media/acr/files/clinical-resources/contrast_media.pdf"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acr.org/-/media/acr/files/clinical-resources/contrast_media.pdf"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youtube.com/redirect?event=channel_description&amp;redir_token=QUFFLUhqbkFzcVAyZFdhNlZQREpxT2I2UkFETlY4dVJIUXxBQ3Jtc0ttbXp1NEc0VldiNFdmN05vNkhBRE4wTkJSc2FkZ2ROdVhrel8tSENEV25BeEdqQ09pUFNHZ3h3d2R4dGh4UVJPT196cVVBVXAzb2hlS2pXcTdzSnI2bjhtOFpQcmdEdlBOa1hjN1d6WWJCM0FuNGtEbw&amp;q=https%3A%2F%2Fbcnephro.com%2F" TargetMode="External"/><Relationship Id="rId7"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3.xml"/><Relationship Id="rId6" Type="http://schemas.openxmlformats.org/officeDocument/2006/relationships/image" Target="../media/image6.jpg"/><Relationship Id="rId5" Type="http://schemas.openxmlformats.org/officeDocument/2006/relationships/hyperlink" Target="https://www.youtube.com/redirect?event=channel_description&amp;redir_token=QUFFLUhqbHl6VzU4RTFtZlBYblJ6dDRKQmQ4X3I1SHJGQXxBQ3Jtc0tsWXdsdVQzcXo5dVoxMERDZm5GbTFaMlRUWDk4c0EtSzN4bzJtck1rUlFjaGc2TTd1dWRUMXBZclV3Ry1yd2ttem5zNnpyWWdXd0Zuc1ExVkZ0WE5sb01jMTNrbnhNQVlxdHdIcVp6ZjlyWnpTOURJSQ&amp;q=https%3A%2F%2Fwww.instagram.com%2Fbcnephro%2F%3Fhl%3Den" TargetMode="External"/><Relationship Id="rId4" Type="http://schemas.openxmlformats.org/officeDocument/2006/relationships/hyperlink" Target="https://www.youtube.com/channel/UC-vcGTDWnPi77tZ8usdus8w"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Radiology and the Kidney</a:t>
            </a:r>
            <a:endParaRPr/>
          </a:p>
        </p:txBody>
      </p:sp>
      <p:sp>
        <p:nvSpPr>
          <p:cNvPr id="86" name="Google Shape;86;p13"/>
          <p:cNvSpPr txBox="1">
            <a:spLocks noGrp="1"/>
          </p:cNvSpPr>
          <p:nvPr>
            <p:ph type="subTitle" idx="1"/>
          </p:nvPr>
        </p:nvSpPr>
        <p:spPr>
          <a:xfrm>
            <a:off x="598100" y="2715937"/>
            <a:ext cx="8222100" cy="8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Brian Cronin MD, FASN, FACP</a:t>
            </a:r>
            <a:endParaRPr/>
          </a:p>
          <a:p>
            <a:pPr marL="0" lvl="0" indent="0" algn="l" rtl="0">
              <a:spcBef>
                <a:spcPts val="0"/>
              </a:spcBef>
              <a:spcAft>
                <a:spcPts val="0"/>
              </a:spcAft>
              <a:buNone/>
            </a:pPr>
            <a:r>
              <a:rPr lang="en"/>
              <a:t>March 13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Case 3</a:t>
            </a:r>
            <a:endParaRPr b="1"/>
          </a:p>
        </p:txBody>
      </p:sp>
      <p:sp>
        <p:nvSpPr>
          <p:cNvPr id="142" name="Google Shape;142;p22"/>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29 year old female with family history of ADPKD presents for routine physical.  She asks if there is testing to determine if she has PKD.</a:t>
            </a:r>
            <a:endParaRPr/>
          </a:p>
          <a:p>
            <a:pPr marL="0" lvl="0" indent="0" algn="l" rtl="0">
              <a:spcBef>
                <a:spcPts val="1200"/>
              </a:spcBef>
              <a:spcAft>
                <a:spcPts val="0"/>
              </a:spcAft>
              <a:buNone/>
            </a:pPr>
            <a:r>
              <a:rPr lang="en"/>
              <a:t>ROS: Negative for hematuria or flank pain</a:t>
            </a:r>
            <a:endParaRPr/>
          </a:p>
          <a:p>
            <a:pPr marL="0" lvl="0" indent="0" algn="l" rtl="0">
              <a:spcBef>
                <a:spcPts val="1200"/>
              </a:spcBef>
              <a:spcAft>
                <a:spcPts val="0"/>
              </a:spcAft>
              <a:buNone/>
            </a:pPr>
            <a:r>
              <a:rPr lang="en"/>
              <a:t>PE: BP 108/74 HR 72 remainder normal</a:t>
            </a:r>
            <a:endParaRPr/>
          </a:p>
          <a:p>
            <a:pPr marL="0" lvl="0" indent="0" algn="l" rtl="0">
              <a:spcBef>
                <a:spcPts val="1200"/>
              </a:spcBef>
              <a:spcAft>
                <a:spcPts val="0"/>
              </a:spcAft>
              <a:buNone/>
            </a:pPr>
            <a:r>
              <a:rPr lang="en"/>
              <a:t>Cr 0.72, eGFR 116, UA: negative occult blood, protein, leukocyte</a:t>
            </a:r>
            <a:endParaRPr/>
          </a:p>
          <a:p>
            <a:pPr marL="0" lvl="0" indent="0" algn="l" rtl="0">
              <a:spcBef>
                <a:spcPts val="1200"/>
              </a:spcBef>
              <a:spcAft>
                <a:spcPts val="1200"/>
              </a:spcAft>
              <a:buNone/>
            </a:pPr>
            <a:r>
              <a:rPr lang="en" b="1">
                <a:solidFill>
                  <a:schemeClr val="dk1"/>
                </a:solidFill>
              </a:rPr>
              <a:t>Can ultrasound rule out ADPKD?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ADPKD</a:t>
            </a:r>
            <a:endParaRPr b="1"/>
          </a:p>
        </p:txBody>
      </p:sp>
      <p:sp>
        <p:nvSpPr>
          <p:cNvPr id="148" name="Google Shape;148;p23"/>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graphicFrame>
        <p:nvGraphicFramePr>
          <p:cNvPr id="149" name="Google Shape;149;p23"/>
          <p:cNvGraphicFramePr/>
          <p:nvPr/>
        </p:nvGraphicFramePr>
        <p:xfrm>
          <a:off x="952500" y="1543050"/>
          <a:ext cx="3000000" cy="3000000"/>
        </p:xfrm>
        <a:graphic>
          <a:graphicData uri="http://schemas.openxmlformats.org/drawingml/2006/table">
            <a:tbl>
              <a:tblPr>
                <a:noFill/>
                <a:tableStyleId>{DEBEA1FE-8B75-4C3C-A46C-50BC197F99D1}</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en"/>
                        <a:t>Age</a:t>
                      </a:r>
                      <a:endParaRPr/>
                    </a:p>
                  </a:txBody>
                  <a:tcPr marL="91425" marR="91425" marT="91425" marB="91425"/>
                </a:tc>
                <a:tc>
                  <a:txBody>
                    <a:bodyPr/>
                    <a:lstStyle/>
                    <a:p>
                      <a:pPr marL="0" lvl="0" indent="0" algn="l" rtl="0">
                        <a:spcBef>
                          <a:spcPts val="0"/>
                        </a:spcBef>
                        <a:spcAft>
                          <a:spcPts val="0"/>
                        </a:spcAft>
                        <a:buNone/>
                      </a:pPr>
                      <a:r>
                        <a:rPr lang="en"/>
                        <a:t># of Cysts</a:t>
                      </a:r>
                      <a:endParaRPr/>
                    </a:p>
                  </a:txBody>
                  <a:tcPr marL="91425" marR="91425" marT="91425" marB="91425"/>
                </a:tc>
                <a:tc>
                  <a:txBody>
                    <a:bodyPr/>
                    <a:lstStyle/>
                    <a:p>
                      <a:pPr marL="0" lvl="0" indent="0" algn="l" rtl="0">
                        <a:spcBef>
                          <a:spcPts val="0"/>
                        </a:spcBef>
                        <a:spcAft>
                          <a:spcPts val="0"/>
                        </a:spcAft>
                        <a:buNone/>
                      </a:pPr>
                      <a:r>
                        <a:rPr lang="en"/>
                        <a:t>PPV: </a:t>
                      </a:r>
                      <a:endParaRPr/>
                    </a:p>
                    <a:p>
                      <a:pPr marL="0" lvl="0" indent="0" algn="l" rtl="0">
                        <a:spcBef>
                          <a:spcPts val="0"/>
                        </a:spcBef>
                        <a:spcAft>
                          <a:spcPts val="0"/>
                        </a:spcAft>
                        <a:buNone/>
                      </a:pPr>
                      <a:r>
                        <a:rPr lang="en"/>
                        <a:t>Sensitivity: </a:t>
                      </a:r>
                      <a:endParaRPr/>
                    </a:p>
                  </a:txBody>
                  <a:tcPr marL="91425" marR="91425" marT="91425" marB="91425"/>
                </a:tc>
                <a:extLst>
                  <a:ext uri="{0D108BD9-81ED-4DB2-BD59-A6C34878D82A}">
                    <a16:rowId xmlns:a16="http://schemas.microsoft.com/office/drawing/2014/main" val="10000"/>
                  </a:ext>
                </a:extLst>
              </a:tr>
              <a:tr h="388725">
                <a:tc>
                  <a:txBody>
                    <a:bodyPr/>
                    <a:lstStyle/>
                    <a:p>
                      <a:pPr marL="0" lvl="0" indent="0" algn="l" rtl="0">
                        <a:spcBef>
                          <a:spcPts val="0"/>
                        </a:spcBef>
                        <a:spcAft>
                          <a:spcPts val="0"/>
                        </a:spcAft>
                        <a:buNone/>
                      </a:pPr>
                      <a:r>
                        <a:rPr lang="en"/>
                        <a:t>15-29</a:t>
                      </a:r>
                      <a:endParaRPr/>
                    </a:p>
                  </a:txBody>
                  <a:tcPr marL="91425" marR="91425" marT="91425" marB="91425"/>
                </a:tc>
                <a:tc>
                  <a:txBody>
                    <a:bodyPr/>
                    <a:lstStyle/>
                    <a:p>
                      <a:pPr marL="0" lvl="0" indent="0" algn="l" rtl="0">
                        <a:spcBef>
                          <a:spcPts val="0"/>
                        </a:spcBef>
                        <a:spcAft>
                          <a:spcPts val="0"/>
                        </a:spcAft>
                        <a:buNone/>
                      </a:pPr>
                      <a:r>
                        <a:rPr lang="en" u="sng"/>
                        <a:t>&gt;</a:t>
                      </a:r>
                      <a:r>
                        <a:rPr lang="en"/>
                        <a:t> 3 total</a:t>
                      </a:r>
                      <a:endParaRPr/>
                    </a:p>
                  </a:txBody>
                  <a:tcPr marL="91425" marR="91425" marT="91425" marB="91425"/>
                </a:tc>
                <a:tc>
                  <a:txBody>
                    <a:bodyPr/>
                    <a:lstStyle/>
                    <a:p>
                      <a:pPr marL="0" lvl="0" indent="0" algn="l" rtl="0">
                        <a:spcBef>
                          <a:spcPts val="0"/>
                        </a:spcBef>
                        <a:spcAft>
                          <a:spcPts val="0"/>
                        </a:spcAft>
                        <a:buNone/>
                      </a:pPr>
                      <a:r>
                        <a:rPr lang="en"/>
                        <a:t>PPV: 100%</a:t>
                      </a:r>
                      <a:endParaRPr/>
                    </a:p>
                    <a:p>
                      <a:pPr marL="0" lvl="0" indent="0" algn="l" rtl="0">
                        <a:spcBef>
                          <a:spcPts val="0"/>
                        </a:spcBef>
                        <a:spcAft>
                          <a:spcPts val="0"/>
                        </a:spcAft>
                        <a:buNone/>
                      </a:pPr>
                      <a:r>
                        <a:rPr lang="en"/>
                        <a:t>Sensitivity:  69.5 - 94.3%</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30-39</a:t>
                      </a:r>
                      <a:endParaRPr/>
                    </a:p>
                  </a:txBody>
                  <a:tcPr marL="91425" marR="91425" marT="91425" marB="91425"/>
                </a:tc>
                <a:tc>
                  <a:txBody>
                    <a:bodyPr/>
                    <a:lstStyle/>
                    <a:p>
                      <a:pPr marL="0" lvl="0" indent="0" algn="l" rtl="0">
                        <a:spcBef>
                          <a:spcPts val="0"/>
                        </a:spcBef>
                        <a:spcAft>
                          <a:spcPts val="0"/>
                        </a:spcAft>
                        <a:buNone/>
                      </a:pPr>
                      <a:r>
                        <a:rPr lang="en" u="sng"/>
                        <a:t>&gt;</a:t>
                      </a:r>
                      <a:r>
                        <a:rPr lang="en"/>
                        <a:t> 3 total</a:t>
                      </a:r>
                      <a:endParaRPr/>
                    </a:p>
                  </a:txBody>
                  <a:tcPr marL="91425" marR="91425" marT="91425" marB="91425"/>
                </a:tc>
                <a:tc>
                  <a:txBody>
                    <a:bodyPr/>
                    <a:lstStyle/>
                    <a:p>
                      <a:pPr marL="0" lvl="0" indent="0" algn="l" rtl="0">
                        <a:spcBef>
                          <a:spcPts val="0"/>
                        </a:spcBef>
                        <a:spcAft>
                          <a:spcPts val="0"/>
                        </a:spcAft>
                        <a:buNone/>
                      </a:pPr>
                      <a:r>
                        <a:rPr lang="en"/>
                        <a:t>PPV: 100%</a:t>
                      </a:r>
                      <a:endParaRPr/>
                    </a:p>
                    <a:p>
                      <a:pPr marL="0" lvl="0" indent="0" algn="l" rtl="0">
                        <a:spcBef>
                          <a:spcPts val="0"/>
                        </a:spcBef>
                        <a:spcAft>
                          <a:spcPts val="0"/>
                        </a:spcAft>
                        <a:buNone/>
                      </a:pPr>
                      <a:r>
                        <a:rPr lang="en"/>
                        <a:t>Sensitivity:  94.9 - 96.6%</a:t>
                      </a: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40-59</a:t>
                      </a:r>
                      <a:endParaRPr/>
                    </a:p>
                  </a:txBody>
                  <a:tcPr marL="91425" marR="91425" marT="91425" marB="91425"/>
                </a:tc>
                <a:tc>
                  <a:txBody>
                    <a:bodyPr/>
                    <a:lstStyle/>
                    <a:p>
                      <a:pPr marL="0" lvl="0" indent="0" algn="l" rtl="0">
                        <a:spcBef>
                          <a:spcPts val="0"/>
                        </a:spcBef>
                        <a:spcAft>
                          <a:spcPts val="0"/>
                        </a:spcAft>
                        <a:buNone/>
                      </a:pPr>
                      <a:r>
                        <a:rPr lang="en" u="sng"/>
                        <a:t>&gt;</a:t>
                      </a:r>
                      <a:r>
                        <a:rPr lang="en"/>
                        <a:t> 2 in each kidney</a:t>
                      </a:r>
                      <a:endParaRPr/>
                    </a:p>
                  </a:txBody>
                  <a:tcPr marL="91425" marR="91425" marT="91425" marB="91425"/>
                </a:tc>
                <a:tc>
                  <a:txBody>
                    <a:bodyPr/>
                    <a:lstStyle/>
                    <a:p>
                      <a:pPr marL="0" lvl="0" indent="0" algn="l" rtl="0">
                        <a:spcBef>
                          <a:spcPts val="0"/>
                        </a:spcBef>
                        <a:spcAft>
                          <a:spcPts val="0"/>
                        </a:spcAft>
                        <a:buNone/>
                      </a:pPr>
                      <a:r>
                        <a:rPr lang="en"/>
                        <a:t>PPV: 100%</a:t>
                      </a:r>
                      <a:endParaRPr/>
                    </a:p>
                    <a:p>
                      <a:pPr marL="0" lvl="0" indent="0" algn="l" rtl="0">
                        <a:spcBef>
                          <a:spcPts val="0"/>
                        </a:spcBef>
                        <a:spcAft>
                          <a:spcPts val="0"/>
                        </a:spcAft>
                        <a:buNone/>
                      </a:pPr>
                      <a:r>
                        <a:rPr lang="en"/>
                        <a:t>Sensitivity:  88.8 - 92.6%</a:t>
                      </a: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Case 4</a:t>
            </a:r>
            <a:endParaRPr b="1"/>
          </a:p>
        </p:txBody>
      </p:sp>
      <p:sp>
        <p:nvSpPr>
          <p:cNvPr id="155" name="Google Shape;155;p2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70 yo male with HTN, CAD, hyperlipidemia and recent right total knee replacement presents with acute onset dyspnea and pleuritic chest pain. . </a:t>
            </a:r>
            <a:endParaRPr/>
          </a:p>
          <a:p>
            <a:pPr marL="0" lvl="0" indent="0" algn="l" rtl="0">
              <a:spcBef>
                <a:spcPts val="1200"/>
              </a:spcBef>
              <a:spcAft>
                <a:spcPts val="0"/>
              </a:spcAft>
              <a:buNone/>
            </a:pPr>
            <a:r>
              <a:rPr lang="en"/>
              <a:t>PE: BP 158/74; HR 108; 88% on RA mildly dyspneic, no murmurs, lungs CTA, neg edema</a:t>
            </a:r>
            <a:endParaRPr/>
          </a:p>
          <a:p>
            <a:pPr marL="0" lvl="0" indent="0" algn="l" rtl="0">
              <a:spcBef>
                <a:spcPts val="1200"/>
              </a:spcBef>
              <a:spcAft>
                <a:spcPts val="0"/>
              </a:spcAft>
              <a:buNone/>
            </a:pPr>
            <a:r>
              <a:rPr lang="en"/>
              <a:t>CXR: Mild atelectasis, cardiomegaly</a:t>
            </a:r>
            <a:endParaRPr/>
          </a:p>
          <a:p>
            <a:pPr marL="0" lvl="0" indent="0" algn="l" rtl="0">
              <a:spcBef>
                <a:spcPts val="1200"/>
              </a:spcBef>
              <a:spcAft>
                <a:spcPts val="0"/>
              </a:spcAft>
              <a:buNone/>
            </a:pPr>
            <a:r>
              <a:rPr lang="en"/>
              <a:t>Cr 1.84, eGFR 39 (at baseline)</a:t>
            </a:r>
            <a:endParaRPr/>
          </a:p>
          <a:p>
            <a:pPr marL="0" lvl="0" indent="0" algn="l" rtl="0">
              <a:spcBef>
                <a:spcPts val="1200"/>
              </a:spcBef>
              <a:spcAft>
                <a:spcPts val="1200"/>
              </a:spcAft>
              <a:buNone/>
            </a:pPr>
            <a:r>
              <a:rPr lang="en" b="1">
                <a:solidFill>
                  <a:schemeClr val="dk1"/>
                </a:solidFill>
              </a:rPr>
              <a:t>Do you order CTA chest with contrast?</a:t>
            </a:r>
            <a:endParaRPr b="1">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Contrast Nephropathy</a:t>
            </a:r>
            <a:endParaRPr/>
          </a:p>
        </p:txBody>
      </p:sp>
      <p:sp>
        <p:nvSpPr>
          <p:cNvPr id="161" name="Google Shape;161;p2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600">
                <a:solidFill>
                  <a:srgbClr val="1C1C1C"/>
                </a:solidFill>
                <a:highlight>
                  <a:srgbClr val="FFFFFF"/>
                </a:highlight>
                <a:latin typeface="Arial"/>
                <a:ea typeface="Arial"/>
                <a:cs typeface="Arial"/>
                <a:sym typeface="Arial"/>
              </a:rPr>
              <a:t>Contrast Associated Acute Kidney Injury (CA-AKI):  AKI that occurs after IV contrast.</a:t>
            </a:r>
            <a:endParaRPr sz="1600">
              <a:solidFill>
                <a:srgbClr val="1C1C1C"/>
              </a:solidFill>
              <a:highlight>
                <a:srgbClr val="FFFFFF"/>
              </a:highlight>
              <a:latin typeface="Arial"/>
              <a:ea typeface="Arial"/>
              <a:cs typeface="Arial"/>
              <a:sym typeface="Arial"/>
            </a:endParaRPr>
          </a:p>
          <a:p>
            <a:pPr marL="0" lvl="0" indent="0" algn="l" rtl="0">
              <a:spcBef>
                <a:spcPts val="1500"/>
              </a:spcBef>
              <a:spcAft>
                <a:spcPts val="0"/>
              </a:spcAft>
              <a:buNone/>
            </a:pPr>
            <a:r>
              <a:rPr lang="en" sz="1600">
                <a:solidFill>
                  <a:srgbClr val="1C1C1C"/>
                </a:solidFill>
                <a:highlight>
                  <a:srgbClr val="FFFFFF"/>
                </a:highlight>
                <a:latin typeface="Arial"/>
                <a:ea typeface="Arial"/>
                <a:cs typeface="Arial"/>
                <a:sym typeface="Arial"/>
              </a:rPr>
              <a:t>Contrast Induced Acute Kidney Injury (CI-AKI):  AKI that occurs because of contrast.</a:t>
            </a:r>
            <a:endParaRPr sz="1600">
              <a:solidFill>
                <a:srgbClr val="1C1C1C"/>
              </a:solidFill>
              <a:highlight>
                <a:srgbClr val="FFFFFF"/>
              </a:highlight>
              <a:latin typeface="Arial"/>
              <a:ea typeface="Arial"/>
              <a:cs typeface="Arial"/>
              <a:sym typeface="Arial"/>
            </a:endParaRPr>
          </a:p>
          <a:p>
            <a:pPr marL="0" lvl="0" indent="0" algn="l" rtl="0">
              <a:spcBef>
                <a:spcPts val="1500"/>
              </a:spcBef>
              <a:spcAft>
                <a:spcPts val="1200"/>
              </a:spcAft>
              <a:buNone/>
            </a:pPr>
            <a:endParaRPr/>
          </a:p>
        </p:txBody>
      </p:sp>
      <p:pic>
        <p:nvPicPr>
          <p:cNvPr id="162" name="Google Shape;162;p25"/>
          <p:cNvPicPr preferRelativeResize="0"/>
          <p:nvPr/>
        </p:nvPicPr>
        <p:blipFill>
          <a:blip r:embed="rId3">
            <a:alphaModFix/>
          </a:blip>
          <a:stretch>
            <a:fillRect/>
          </a:stretch>
        </p:blipFill>
        <p:spPr>
          <a:xfrm>
            <a:off x="733425" y="2466975"/>
            <a:ext cx="7677150" cy="21907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Contrast Nephropathy</a:t>
            </a:r>
            <a:endParaRPr/>
          </a:p>
        </p:txBody>
      </p:sp>
      <p:sp>
        <p:nvSpPr>
          <p:cNvPr id="168" name="Google Shape;168;p2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fontScale="25000" lnSpcReduction="20000"/>
          </a:bodyPr>
          <a:lstStyle/>
          <a:p>
            <a:pPr marL="457200" lvl="0" indent="-317500" algn="l" rtl="0">
              <a:spcBef>
                <a:spcPts val="1200"/>
              </a:spcBef>
              <a:spcAft>
                <a:spcPts val="0"/>
              </a:spcAft>
              <a:buClr>
                <a:srgbClr val="1C1C1C"/>
              </a:buClr>
              <a:buSzPct val="100000"/>
              <a:buFont typeface="Arial"/>
              <a:buChar char="●"/>
            </a:pPr>
            <a:r>
              <a:rPr lang="en" sz="5600">
                <a:solidFill>
                  <a:srgbClr val="1C1C1C"/>
                </a:solidFill>
                <a:highlight>
                  <a:srgbClr val="FFFFFF"/>
                </a:highlight>
                <a:latin typeface="Arial"/>
                <a:ea typeface="Arial"/>
                <a:cs typeface="Arial"/>
                <a:sym typeface="Arial"/>
              </a:rPr>
              <a:t>Everything in medicine is a risk benefit ratio.  The risk is either high, low, or theoretically possible.  The benefit is either high, low, or theoretically possible.</a:t>
            </a:r>
            <a:endParaRPr sz="5600">
              <a:solidFill>
                <a:srgbClr val="1C1C1C"/>
              </a:solidFill>
              <a:highlight>
                <a:srgbClr val="FFFFFF"/>
              </a:highlight>
              <a:latin typeface="Arial"/>
              <a:ea typeface="Arial"/>
              <a:cs typeface="Arial"/>
              <a:sym typeface="Arial"/>
            </a:endParaRPr>
          </a:p>
          <a:p>
            <a:pPr marL="457200" lvl="0" indent="-317500" algn="l" rtl="0">
              <a:spcBef>
                <a:spcPts val="0"/>
              </a:spcBef>
              <a:spcAft>
                <a:spcPts val="0"/>
              </a:spcAft>
              <a:buClr>
                <a:srgbClr val="1C1C1C"/>
              </a:buClr>
              <a:buSzPct val="100000"/>
              <a:buFont typeface="Arial"/>
              <a:buChar char="●"/>
            </a:pPr>
            <a:r>
              <a:rPr lang="en" sz="5600">
                <a:solidFill>
                  <a:srgbClr val="1C1C1C"/>
                </a:solidFill>
                <a:highlight>
                  <a:srgbClr val="FFFFFF"/>
                </a:highlight>
                <a:latin typeface="Arial"/>
                <a:ea typeface="Arial"/>
                <a:cs typeface="Arial"/>
                <a:sym typeface="Arial"/>
              </a:rPr>
              <a:t>If the benefit of contrast is extremely high, it may make sense to give the contrast even with CKD 4 or 5 (eGFR &lt; 30) or AKI (see below).</a:t>
            </a:r>
            <a:endParaRPr sz="5600">
              <a:solidFill>
                <a:srgbClr val="1C1C1C"/>
              </a:solidFill>
              <a:highlight>
                <a:srgbClr val="FFFFFF"/>
              </a:highlight>
              <a:latin typeface="Arial"/>
              <a:ea typeface="Arial"/>
              <a:cs typeface="Arial"/>
              <a:sym typeface="Arial"/>
            </a:endParaRPr>
          </a:p>
          <a:p>
            <a:pPr marL="457200" lvl="0" indent="-317500" algn="l" rtl="0">
              <a:spcBef>
                <a:spcPts val="0"/>
              </a:spcBef>
              <a:spcAft>
                <a:spcPts val="0"/>
              </a:spcAft>
              <a:buClr>
                <a:srgbClr val="1C1C1C"/>
              </a:buClr>
              <a:buSzPct val="100000"/>
              <a:buFont typeface="Arial"/>
              <a:buChar char="●"/>
            </a:pPr>
            <a:r>
              <a:rPr lang="en" sz="5600">
                <a:solidFill>
                  <a:srgbClr val="1C1C1C"/>
                </a:solidFill>
                <a:highlight>
                  <a:srgbClr val="FFFFFF"/>
                </a:highlight>
                <a:latin typeface="Arial"/>
                <a:ea typeface="Arial"/>
                <a:cs typeface="Arial"/>
                <a:sym typeface="Arial"/>
              </a:rPr>
              <a:t>If the benefit of contrast is very low, it may make sense to not give contrast for lesser degrees of CKD (ie. CKD stage 3).</a:t>
            </a:r>
            <a:endParaRPr sz="5600">
              <a:solidFill>
                <a:srgbClr val="1C1C1C"/>
              </a:solidFill>
              <a:highlight>
                <a:srgbClr val="FFFFFF"/>
              </a:highlight>
              <a:latin typeface="Arial"/>
              <a:ea typeface="Arial"/>
              <a:cs typeface="Arial"/>
              <a:sym typeface="Arial"/>
            </a:endParaRPr>
          </a:p>
          <a:p>
            <a:pPr marL="457200" lvl="0" indent="-317500" algn="l" rtl="0">
              <a:spcBef>
                <a:spcPts val="0"/>
              </a:spcBef>
              <a:spcAft>
                <a:spcPts val="0"/>
              </a:spcAft>
              <a:buClr>
                <a:srgbClr val="1C1C1C"/>
              </a:buClr>
              <a:buSzPct val="100000"/>
              <a:buFont typeface="Arial"/>
              <a:buChar char="●"/>
            </a:pPr>
            <a:r>
              <a:rPr lang="en" sz="5600">
                <a:solidFill>
                  <a:srgbClr val="1C1C1C"/>
                </a:solidFill>
                <a:highlight>
                  <a:srgbClr val="FFFFFF"/>
                </a:highlight>
                <a:latin typeface="Arial"/>
                <a:ea typeface="Arial"/>
                <a:cs typeface="Arial"/>
                <a:sym typeface="Arial"/>
              </a:rPr>
              <a:t>The risk assessment is for CKD not AKI.  In AKI the eGFR does not accurately reflect the true level of kidney function because it is based on the creatinine (which lags behind the true eGFR).</a:t>
            </a:r>
            <a:endParaRPr sz="5600">
              <a:solidFill>
                <a:srgbClr val="1C1C1C"/>
              </a:solidFill>
              <a:highlight>
                <a:srgbClr val="FFFFFF"/>
              </a:highlight>
              <a:latin typeface="Arial"/>
              <a:ea typeface="Arial"/>
              <a:cs typeface="Arial"/>
              <a:sym typeface="Arial"/>
            </a:endParaRPr>
          </a:p>
          <a:p>
            <a:pPr marL="0" lvl="0" indent="0" algn="l" rtl="0">
              <a:spcBef>
                <a:spcPts val="1200"/>
              </a:spcBef>
              <a:spcAft>
                <a:spcPts val="0"/>
              </a:spcAft>
              <a:buNone/>
            </a:pPr>
            <a:r>
              <a:rPr lang="en" sz="5600">
                <a:solidFill>
                  <a:srgbClr val="1C1C1C"/>
                </a:solidFill>
                <a:highlight>
                  <a:srgbClr val="FFFFFF"/>
                </a:highlight>
                <a:latin typeface="Arial"/>
                <a:ea typeface="Arial"/>
                <a:cs typeface="Arial"/>
                <a:sym typeface="Arial"/>
              </a:rPr>
              <a:t>The </a:t>
            </a:r>
            <a:r>
              <a:rPr lang="en" sz="5600" b="1">
                <a:solidFill>
                  <a:schemeClr val="hlink"/>
                </a:solidFill>
                <a:highlight>
                  <a:srgbClr val="FFFFFF"/>
                </a:highlight>
                <a:uFill>
                  <a:noFill/>
                </a:uFill>
                <a:latin typeface="Arial"/>
                <a:ea typeface="Arial"/>
                <a:cs typeface="Arial"/>
                <a:sym typeface="Arial"/>
                <a:hlinkClick r:id="rId3"/>
              </a:rPr>
              <a:t>ACR Manual On Contrast Media</a:t>
            </a:r>
            <a:r>
              <a:rPr lang="en" sz="5600">
                <a:solidFill>
                  <a:srgbClr val="1C1C1C"/>
                </a:solidFill>
                <a:highlight>
                  <a:srgbClr val="FFFFFF"/>
                </a:highlight>
                <a:latin typeface="Arial"/>
                <a:ea typeface="Arial"/>
                <a:cs typeface="Arial"/>
                <a:sym typeface="Arial"/>
              </a:rPr>
              <a:t> says:</a:t>
            </a:r>
            <a:endParaRPr sz="5600">
              <a:solidFill>
                <a:srgbClr val="1C1C1C"/>
              </a:solidFill>
              <a:highlight>
                <a:srgbClr val="FFFFFF"/>
              </a:highlight>
              <a:latin typeface="Arial"/>
              <a:ea typeface="Arial"/>
              <a:cs typeface="Arial"/>
              <a:sym typeface="Arial"/>
            </a:endParaRPr>
          </a:p>
          <a:p>
            <a:pPr marL="0" lvl="0" indent="0" algn="l" rtl="0">
              <a:spcBef>
                <a:spcPts val="1500"/>
              </a:spcBef>
              <a:spcAft>
                <a:spcPts val="0"/>
              </a:spcAft>
              <a:buNone/>
            </a:pPr>
            <a:r>
              <a:rPr lang="en" sz="5600">
                <a:solidFill>
                  <a:srgbClr val="1C1C1C"/>
                </a:solidFill>
                <a:highlight>
                  <a:srgbClr val="FFFFFF"/>
                </a:highlight>
                <a:latin typeface="Arial"/>
                <a:ea typeface="Arial"/>
                <a:cs typeface="Arial"/>
                <a:sym typeface="Arial"/>
              </a:rPr>
              <a:t> “In fact, since each contrast medium administration always implies a risk-benefit analysis for the patient, contrast medium administration for all patients should always be taken in the clinical context, considering all risks, benefits and alternatives”</a:t>
            </a:r>
            <a:endParaRPr sz="5600">
              <a:solidFill>
                <a:srgbClr val="1C1C1C"/>
              </a:solidFill>
              <a:highlight>
                <a:srgbClr val="FFFFFF"/>
              </a:highlight>
              <a:latin typeface="Arial"/>
              <a:ea typeface="Arial"/>
              <a:cs typeface="Arial"/>
              <a:sym typeface="Arial"/>
            </a:endParaRPr>
          </a:p>
          <a:p>
            <a:pPr marL="0" lvl="0" indent="0" algn="l" rtl="0">
              <a:spcBef>
                <a:spcPts val="1500"/>
              </a:spcBef>
              <a:spcAft>
                <a:spcPts val="0"/>
              </a:spcAft>
              <a:buNone/>
            </a:pPr>
            <a:r>
              <a:rPr lang="en" sz="5600">
                <a:solidFill>
                  <a:srgbClr val="1C1C1C"/>
                </a:solidFill>
                <a:highlight>
                  <a:srgbClr val="FFFFFF"/>
                </a:highlight>
                <a:latin typeface="Arial"/>
                <a:ea typeface="Arial"/>
                <a:cs typeface="Arial"/>
                <a:sym typeface="Arial"/>
              </a:rPr>
              <a:t>“patients with AKI are particularly susceptible to nephrotoxin exposure and therefore it is probably prudent to avoid intravascular iodinated contrast medium in these patients when possible.”</a:t>
            </a:r>
            <a:endParaRPr sz="5600">
              <a:solidFill>
                <a:srgbClr val="1C1C1C"/>
              </a:solidFill>
              <a:highlight>
                <a:srgbClr val="FFFFFF"/>
              </a:highlight>
              <a:latin typeface="Arial"/>
              <a:ea typeface="Arial"/>
              <a:cs typeface="Arial"/>
              <a:sym typeface="Arial"/>
            </a:endParaRPr>
          </a:p>
          <a:p>
            <a:pPr marL="0" lvl="0" indent="0" algn="l" rtl="0">
              <a:spcBef>
                <a:spcPts val="15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Contrast Nephropathy</a:t>
            </a:r>
            <a:endParaRPr/>
          </a:p>
        </p:txBody>
      </p:sp>
      <p:sp>
        <p:nvSpPr>
          <p:cNvPr id="174" name="Google Shape;174;p2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700" b="1">
                <a:solidFill>
                  <a:schemeClr val="hlink"/>
                </a:solidFill>
                <a:highlight>
                  <a:srgbClr val="FFFFFF"/>
                </a:highlight>
                <a:uFill>
                  <a:noFill/>
                </a:uFill>
                <a:latin typeface="Arial"/>
                <a:ea typeface="Arial"/>
                <a:cs typeface="Arial"/>
                <a:sym typeface="Arial"/>
                <a:hlinkClick r:id="rId3"/>
              </a:rPr>
              <a:t>ACR Manual On Contrast Media</a:t>
            </a:r>
            <a:r>
              <a:rPr lang="en" sz="1700">
                <a:solidFill>
                  <a:srgbClr val="1C1C1C"/>
                </a:solidFill>
                <a:highlight>
                  <a:srgbClr val="FFFFFF"/>
                </a:highlight>
                <a:latin typeface="Arial"/>
                <a:ea typeface="Arial"/>
                <a:cs typeface="Arial"/>
                <a:sym typeface="Arial"/>
              </a:rPr>
              <a:t> recommends prophylaxis with Normal Saline for:</a:t>
            </a:r>
            <a:endParaRPr sz="1700">
              <a:solidFill>
                <a:srgbClr val="1C1C1C"/>
              </a:solidFill>
              <a:highlight>
                <a:srgbClr val="FFFFFF"/>
              </a:highlight>
              <a:latin typeface="Arial"/>
              <a:ea typeface="Arial"/>
              <a:cs typeface="Arial"/>
              <a:sym typeface="Arial"/>
            </a:endParaRPr>
          </a:p>
          <a:p>
            <a:pPr marL="457200" lvl="0" indent="-330200" algn="l" rtl="0">
              <a:spcBef>
                <a:spcPts val="1500"/>
              </a:spcBef>
              <a:spcAft>
                <a:spcPts val="0"/>
              </a:spcAft>
              <a:buClr>
                <a:srgbClr val="1C1C1C"/>
              </a:buClr>
              <a:buSzPts val="1600"/>
              <a:buFont typeface="Arial"/>
              <a:buAutoNum type="arabicPeriod"/>
            </a:pPr>
            <a:r>
              <a:rPr lang="en" sz="1600">
                <a:solidFill>
                  <a:srgbClr val="1C1C1C"/>
                </a:solidFill>
                <a:highlight>
                  <a:srgbClr val="FFFFFF"/>
                </a:highlight>
                <a:latin typeface="Arial"/>
                <a:ea typeface="Arial"/>
                <a:cs typeface="Arial"/>
                <a:sym typeface="Arial"/>
              </a:rPr>
              <a:t>Patients with AKI.</a:t>
            </a:r>
            <a:endParaRPr sz="1600">
              <a:solidFill>
                <a:srgbClr val="1C1C1C"/>
              </a:solidFill>
              <a:highlight>
                <a:srgbClr val="FFFFFF"/>
              </a:highlight>
              <a:latin typeface="Arial"/>
              <a:ea typeface="Arial"/>
              <a:cs typeface="Arial"/>
              <a:sym typeface="Arial"/>
            </a:endParaRPr>
          </a:p>
          <a:p>
            <a:pPr marL="457200" lvl="0" indent="-330200" algn="l" rtl="0">
              <a:spcBef>
                <a:spcPts val="0"/>
              </a:spcBef>
              <a:spcAft>
                <a:spcPts val="0"/>
              </a:spcAft>
              <a:buClr>
                <a:srgbClr val="1C1C1C"/>
              </a:buClr>
              <a:buSzPts val="1600"/>
              <a:buFont typeface="Arial"/>
              <a:buAutoNum type="arabicPeriod"/>
            </a:pPr>
            <a:r>
              <a:rPr lang="en" sz="1600">
                <a:solidFill>
                  <a:srgbClr val="1C1C1C"/>
                </a:solidFill>
                <a:highlight>
                  <a:srgbClr val="FFFFFF"/>
                </a:highlight>
                <a:latin typeface="Arial"/>
                <a:ea typeface="Arial"/>
                <a:cs typeface="Arial"/>
                <a:sym typeface="Arial"/>
              </a:rPr>
              <a:t>CKD with eGFR &lt; 30 (not dialysis).</a:t>
            </a:r>
            <a:endParaRPr sz="1600">
              <a:solidFill>
                <a:srgbClr val="1C1C1C"/>
              </a:solidFill>
              <a:highlight>
                <a:srgbClr val="FFFFFF"/>
              </a:highlight>
              <a:latin typeface="Arial"/>
              <a:ea typeface="Arial"/>
              <a:cs typeface="Arial"/>
              <a:sym typeface="Arial"/>
            </a:endParaRPr>
          </a:p>
          <a:p>
            <a:pPr marL="457200" lvl="0" indent="-330200" algn="l" rtl="0">
              <a:spcBef>
                <a:spcPts val="0"/>
              </a:spcBef>
              <a:spcAft>
                <a:spcPts val="0"/>
              </a:spcAft>
              <a:buClr>
                <a:srgbClr val="1C1C1C"/>
              </a:buClr>
              <a:buSzPts val="1600"/>
              <a:buFont typeface="Arial"/>
              <a:buAutoNum type="arabicPeriod"/>
            </a:pPr>
            <a:r>
              <a:rPr lang="en" sz="1600">
                <a:solidFill>
                  <a:srgbClr val="1C1C1C"/>
                </a:solidFill>
                <a:highlight>
                  <a:srgbClr val="FFFFFF"/>
                </a:highlight>
                <a:latin typeface="Arial"/>
                <a:ea typeface="Arial"/>
                <a:cs typeface="Arial"/>
                <a:sym typeface="Arial"/>
              </a:rPr>
              <a:t>Individual high risk cases with eGFR 30-44 at the discretion of the physician (borderline GFR, recent AKI, numerous risk factors for AKI) being the considerations</a:t>
            </a:r>
            <a:endParaRPr sz="1600">
              <a:solidFill>
                <a:srgbClr val="1C1C1C"/>
              </a:solidFill>
              <a:highlight>
                <a:srgbClr val="FFFFFF"/>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Case 5</a:t>
            </a:r>
            <a:endParaRPr b="1"/>
          </a:p>
        </p:txBody>
      </p:sp>
      <p:sp>
        <p:nvSpPr>
          <p:cNvPr id="180" name="Google Shape;180;p2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61 yo female with type 2 DM, HTN, CKD; has several weeks of diplopia and headache.  Contrast enhanced brain MRI ordered by neurology.</a:t>
            </a:r>
            <a:endParaRPr/>
          </a:p>
          <a:p>
            <a:pPr marL="0" lvl="0" indent="0" algn="l" rtl="0">
              <a:spcBef>
                <a:spcPts val="1200"/>
              </a:spcBef>
              <a:spcAft>
                <a:spcPts val="0"/>
              </a:spcAft>
              <a:buNone/>
            </a:pPr>
            <a:r>
              <a:rPr lang="en"/>
              <a:t>Cr 2.23, eGFR 24</a:t>
            </a:r>
            <a:endParaRPr/>
          </a:p>
          <a:p>
            <a:pPr marL="0" lvl="0" indent="0" algn="l" rtl="0">
              <a:spcBef>
                <a:spcPts val="1200"/>
              </a:spcBef>
              <a:spcAft>
                <a:spcPts val="0"/>
              </a:spcAft>
              <a:buNone/>
            </a:pPr>
            <a:r>
              <a:rPr lang="en" b="1">
                <a:solidFill>
                  <a:schemeClr val="dk1"/>
                </a:solidFill>
              </a:rPr>
              <a:t>What do you recommend?</a:t>
            </a:r>
            <a:endParaRPr/>
          </a:p>
          <a:p>
            <a:pPr marL="457200" lvl="0" indent="-330200" algn="l" rtl="0">
              <a:spcBef>
                <a:spcPts val="1200"/>
              </a:spcBef>
              <a:spcAft>
                <a:spcPts val="0"/>
              </a:spcAft>
              <a:buSzPts val="1600"/>
              <a:buChar char="●"/>
            </a:pPr>
            <a:r>
              <a:rPr lang="en" sz="1600"/>
              <a:t>MRI without contrast</a:t>
            </a:r>
            <a:endParaRPr sz="1600"/>
          </a:p>
          <a:p>
            <a:pPr marL="457200" lvl="0" indent="-330200" algn="l" rtl="0">
              <a:spcBef>
                <a:spcPts val="0"/>
              </a:spcBef>
              <a:spcAft>
                <a:spcPts val="0"/>
              </a:spcAft>
              <a:buSzPts val="1600"/>
              <a:buChar char="●"/>
            </a:pPr>
            <a:r>
              <a:rPr lang="en" sz="1600"/>
              <a:t>CT with contrast</a:t>
            </a:r>
            <a:endParaRPr sz="1600"/>
          </a:p>
          <a:p>
            <a:pPr marL="457200" lvl="0" indent="-330200" algn="l" rtl="0">
              <a:spcBef>
                <a:spcPts val="0"/>
              </a:spcBef>
              <a:spcAft>
                <a:spcPts val="0"/>
              </a:spcAft>
              <a:buSzPts val="1600"/>
              <a:buChar char="●"/>
            </a:pPr>
            <a:r>
              <a:rPr lang="en" sz="1600"/>
              <a:t>MRI with group 2 contrast</a:t>
            </a:r>
            <a:endParaRPr sz="1600"/>
          </a:p>
          <a:p>
            <a:pPr marL="457200" lvl="0" indent="-330200" algn="l" rtl="0">
              <a:spcBef>
                <a:spcPts val="0"/>
              </a:spcBef>
              <a:spcAft>
                <a:spcPts val="0"/>
              </a:spcAft>
              <a:buSzPts val="1600"/>
              <a:buChar char="●"/>
            </a:pPr>
            <a:r>
              <a:rPr lang="en" sz="1600"/>
              <a:t>MRI with contrast followed by dialysis</a:t>
            </a:r>
            <a:endParaRPr sz="1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MRI Contrast</a:t>
            </a:r>
            <a:endParaRPr b="1"/>
          </a:p>
        </p:txBody>
      </p:sp>
      <p:sp>
        <p:nvSpPr>
          <p:cNvPr id="186" name="Google Shape;186;p2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700">
                <a:solidFill>
                  <a:srgbClr val="1C1C1C"/>
                </a:solidFill>
                <a:highlight>
                  <a:srgbClr val="FFFFFF"/>
                </a:highlight>
                <a:latin typeface="Arial"/>
                <a:ea typeface="Arial"/>
                <a:cs typeface="Arial"/>
                <a:sym typeface="Arial"/>
              </a:rPr>
              <a:t>MRI contrast is a substance called gadolinium. This differs from iodinated contrast.</a:t>
            </a:r>
            <a:endParaRPr sz="1700">
              <a:solidFill>
                <a:srgbClr val="1C1C1C"/>
              </a:solidFill>
              <a:highlight>
                <a:srgbClr val="FFFFFF"/>
              </a:highlight>
              <a:latin typeface="Arial"/>
              <a:ea typeface="Arial"/>
              <a:cs typeface="Arial"/>
              <a:sym typeface="Arial"/>
            </a:endParaRPr>
          </a:p>
          <a:p>
            <a:pPr marL="457200" lvl="0" indent="-336550" algn="l" rtl="0">
              <a:spcBef>
                <a:spcPts val="1500"/>
              </a:spcBef>
              <a:spcAft>
                <a:spcPts val="0"/>
              </a:spcAft>
              <a:buClr>
                <a:srgbClr val="1C1C1C"/>
              </a:buClr>
              <a:buSzPts val="1700"/>
              <a:buFont typeface="Arial"/>
              <a:buChar char="●"/>
            </a:pPr>
            <a:r>
              <a:rPr lang="en" sz="1700">
                <a:solidFill>
                  <a:srgbClr val="1C1C1C"/>
                </a:solidFill>
                <a:highlight>
                  <a:srgbClr val="FFFFFF"/>
                </a:highlight>
                <a:latin typeface="Arial"/>
                <a:ea typeface="Arial"/>
                <a:cs typeface="Arial"/>
                <a:sym typeface="Arial"/>
              </a:rPr>
              <a:t>Gadolinium is a rare earth metal that has strong paramagnetic properties, making it ideal for MR imaging.</a:t>
            </a:r>
            <a:endParaRPr sz="1700">
              <a:solidFill>
                <a:srgbClr val="1C1C1C"/>
              </a:solidFill>
              <a:highlight>
                <a:srgbClr val="FFFFFF"/>
              </a:highlight>
              <a:latin typeface="Arial"/>
              <a:ea typeface="Arial"/>
              <a:cs typeface="Arial"/>
              <a:sym typeface="Arial"/>
            </a:endParaRPr>
          </a:p>
          <a:p>
            <a:pPr marL="457200" lvl="0" indent="-336550" algn="l" rtl="0">
              <a:spcBef>
                <a:spcPts val="0"/>
              </a:spcBef>
              <a:spcAft>
                <a:spcPts val="0"/>
              </a:spcAft>
              <a:buClr>
                <a:srgbClr val="1C1C1C"/>
              </a:buClr>
              <a:buSzPts val="1700"/>
              <a:buFont typeface="Arial"/>
              <a:buChar char="●"/>
            </a:pPr>
            <a:r>
              <a:rPr lang="en" sz="1700">
                <a:solidFill>
                  <a:srgbClr val="1C1C1C"/>
                </a:solidFill>
                <a:highlight>
                  <a:srgbClr val="FFFFFF"/>
                </a:highlight>
                <a:latin typeface="Arial"/>
                <a:ea typeface="Arial"/>
                <a:cs typeface="Arial"/>
                <a:sym typeface="Arial"/>
              </a:rPr>
              <a:t>Free gadolinium is toxic, therefore it must be chelated to an organic ligand to encapsulate the ion and reduce toxicity.</a:t>
            </a:r>
            <a:endParaRPr sz="1700">
              <a:solidFill>
                <a:srgbClr val="1C1C1C"/>
              </a:solidFill>
              <a:highlight>
                <a:srgbClr val="FFFFFF"/>
              </a:highlight>
              <a:latin typeface="Arial"/>
              <a:ea typeface="Arial"/>
              <a:cs typeface="Arial"/>
              <a:sym typeface="Arial"/>
            </a:endParaRPr>
          </a:p>
          <a:p>
            <a:pPr marL="457200" lvl="0" indent="-336550" algn="l" rtl="0">
              <a:spcBef>
                <a:spcPts val="0"/>
              </a:spcBef>
              <a:spcAft>
                <a:spcPts val="0"/>
              </a:spcAft>
              <a:buClr>
                <a:srgbClr val="1C1C1C"/>
              </a:buClr>
              <a:buSzPts val="1700"/>
              <a:buFont typeface="Arial"/>
              <a:buChar char="●"/>
            </a:pPr>
            <a:r>
              <a:rPr lang="en" sz="1700">
                <a:solidFill>
                  <a:srgbClr val="1C1C1C"/>
                </a:solidFill>
                <a:highlight>
                  <a:srgbClr val="FFFFFF"/>
                </a:highlight>
                <a:latin typeface="Arial"/>
                <a:ea typeface="Arial"/>
                <a:cs typeface="Arial"/>
                <a:sym typeface="Arial"/>
              </a:rPr>
              <a:t>These organic ligands can be either linear or macrocyclic, ionic or nonionic.</a:t>
            </a:r>
            <a:endParaRPr sz="1700">
              <a:solidFill>
                <a:srgbClr val="1C1C1C"/>
              </a:solidFill>
              <a:highlight>
                <a:srgbClr val="FFFFFF"/>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Gadolinium Agents</a:t>
            </a:r>
            <a:endParaRPr b="1"/>
          </a:p>
        </p:txBody>
      </p:sp>
      <p:sp>
        <p:nvSpPr>
          <p:cNvPr id="192" name="Google Shape;192;p30"/>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93" name="Google Shape;193;p30"/>
          <p:cNvPicPr preferRelativeResize="0"/>
          <p:nvPr/>
        </p:nvPicPr>
        <p:blipFill>
          <a:blip r:embed="rId3">
            <a:alphaModFix/>
          </a:blip>
          <a:stretch>
            <a:fillRect/>
          </a:stretch>
        </p:blipFill>
        <p:spPr>
          <a:xfrm>
            <a:off x="747713" y="1995488"/>
            <a:ext cx="7648575" cy="17621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Is Gadolinium Nephrotoxic?</a:t>
            </a:r>
            <a:endParaRPr b="1"/>
          </a:p>
        </p:txBody>
      </p:sp>
      <p:sp>
        <p:nvSpPr>
          <p:cNvPr id="199" name="Google Shape;199;p31"/>
          <p:cNvSpPr txBox="1">
            <a:spLocks noGrp="1"/>
          </p:cNvSpPr>
          <p:nvPr>
            <p:ph type="body" idx="1"/>
          </p:nvPr>
        </p:nvSpPr>
        <p:spPr>
          <a:xfrm>
            <a:off x="311700" y="11999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rgbClr val="1C1C1C"/>
                </a:solidFill>
                <a:highlight>
                  <a:srgbClr val="FFFFFF"/>
                </a:highlight>
                <a:latin typeface="Arial"/>
                <a:ea typeface="Arial"/>
                <a:cs typeface="Arial"/>
                <a:sym typeface="Arial"/>
              </a:rPr>
              <a:t>Gadolinium has been shown to affect glomerular filtration rate (GFR), however these effects are typically minimal, transient and not clinically significant.  Therefore, gadolinium is not considered to be nephrotoxic.</a:t>
            </a:r>
            <a:endParaRPr>
              <a:solidFill>
                <a:srgbClr val="1C1C1C"/>
              </a:solidFill>
              <a:highlight>
                <a:srgbClr val="FFFFFF"/>
              </a:highlight>
              <a:latin typeface="Arial"/>
              <a:ea typeface="Arial"/>
              <a:cs typeface="Arial"/>
              <a:sym typeface="Arial"/>
            </a:endParaRPr>
          </a:p>
          <a:p>
            <a:pPr marL="0" lvl="0" indent="0" algn="l" rtl="0">
              <a:spcBef>
                <a:spcPts val="1500"/>
              </a:spcBef>
              <a:spcAft>
                <a:spcPts val="0"/>
              </a:spcAft>
              <a:buNone/>
            </a:pPr>
            <a:r>
              <a:rPr lang="en">
                <a:solidFill>
                  <a:srgbClr val="1C1C1C"/>
                </a:solidFill>
                <a:highlight>
                  <a:srgbClr val="FFFFFF"/>
                </a:highlight>
                <a:latin typeface="Arial"/>
                <a:ea typeface="Arial"/>
                <a:cs typeface="Arial"/>
                <a:sym typeface="Arial"/>
              </a:rPr>
              <a:t>For this reason MR angiography (in lieu of CT angiography) with gadolinium became the imaging of choice for patients with CKD,  ESRD or AKI.</a:t>
            </a:r>
            <a:endParaRPr>
              <a:solidFill>
                <a:srgbClr val="1C1C1C"/>
              </a:solidFill>
              <a:highlight>
                <a:srgbClr val="FFFFFF"/>
              </a:highlight>
              <a:latin typeface="Arial"/>
              <a:ea typeface="Arial"/>
              <a:cs typeface="Arial"/>
              <a:sym typeface="Arial"/>
            </a:endParaRPr>
          </a:p>
          <a:p>
            <a:pPr marL="0" lvl="0" indent="0" algn="l" rtl="0">
              <a:spcBef>
                <a:spcPts val="15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2" name="Google Shape;92;p1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Disclosure</a:t>
            </a:r>
            <a:endParaRPr/>
          </a:p>
          <a:p>
            <a:pPr marL="0" lvl="0" indent="0" algn="l" rtl="0">
              <a:spcBef>
                <a:spcPts val="1200"/>
              </a:spcBef>
              <a:spcAft>
                <a:spcPts val="0"/>
              </a:spcAft>
              <a:buNone/>
            </a:pPr>
            <a:r>
              <a:rPr lang="en"/>
              <a:t>Some questions modified from ASN</a:t>
            </a:r>
            <a:endParaRPr/>
          </a:p>
          <a:p>
            <a:pPr marL="457200" lvl="0" indent="-342900" algn="l" rtl="0">
              <a:spcBef>
                <a:spcPts val="1200"/>
              </a:spcBef>
              <a:spcAft>
                <a:spcPts val="0"/>
              </a:spcAft>
              <a:buSzPts val="1800"/>
              <a:buChar char="●"/>
            </a:pPr>
            <a:r>
              <a:rPr lang="en"/>
              <a:t>KSAP</a:t>
            </a:r>
            <a:endParaRPr/>
          </a:p>
          <a:p>
            <a:pPr marL="457200" lvl="0" indent="-342900" algn="l" rtl="0">
              <a:spcBef>
                <a:spcPts val="0"/>
              </a:spcBef>
              <a:spcAft>
                <a:spcPts val="0"/>
              </a:spcAft>
              <a:buSzPts val="1800"/>
              <a:buChar char="●"/>
            </a:pPr>
            <a:r>
              <a:rPr lang="en"/>
              <a:t>NephSAP</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Nephrogenic Systemic Fibrosis</a:t>
            </a:r>
            <a:endParaRPr b="1"/>
          </a:p>
        </p:txBody>
      </p:sp>
      <p:sp>
        <p:nvSpPr>
          <p:cNvPr id="205" name="Google Shape;205;p32"/>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fontScale="62500" lnSpcReduction="20000"/>
          </a:bodyPr>
          <a:lstStyle/>
          <a:p>
            <a:pPr marL="0" lvl="0" indent="0" algn="l" rtl="0">
              <a:spcBef>
                <a:spcPts val="0"/>
              </a:spcBef>
              <a:spcAft>
                <a:spcPts val="0"/>
              </a:spcAft>
              <a:buNone/>
            </a:pPr>
            <a:r>
              <a:rPr lang="en" sz="2886">
                <a:solidFill>
                  <a:srgbClr val="1C1C1C"/>
                </a:solidFill>
                <a:highlight>
                  <a:srgbClr val="FFFFFF"/>
                </a:highlight>
                <a:latin typeface="Arial"/>
                <a:ea typeface="Arial"/>
                <a:cs typeface="Arial"/>
                <a:sym typeface="Arial"/>
              </a:rPr>
              <a:t>Nephrogenic Systemic Fibrosis (NSF) was observed in patients with advanced CKD or ESRD.  It is a scleroderma like condition often resulting in debilitating and even fatal tissue and organ fibrosis.  It manifests as:</a:t>
            </a:r>
            <a:endParaRPr sz="2886">
              <a:solidFill>
                <a:srgbClr val="1C1C1C"/>
              </a:solidFill>
              <a:highlight>
                <a:srgbClr val="FFFFFF"/>
              </a:highlight>
              <a:latin typeface="Arial"/>
              <a:ea typeface="Arial"/>
              <a:cs typeface="Arial"/>
              <a:sym typeface="Arial"/>
            </a:endParaRPr>
          </a:p>
          <a:p>
            <a:pPr marL="457200" lvl="0" indent="-343148" algn="l" rtl="0">
              <a:spcBef>
                <a:spcPts val="1500"/>
              </a:spcBef>
              <a:spcAft>
                <a:spcPts val="0"/>
              </a:spcAft>
              <a:buClr>
                <a:srgbClr val="1C1C1C"/>
              </a:buClr>
              <a:buSzPct val="100000"/>
              <a:buFont typeface="Arial"/>
              <a:buChar char="●"/>
            </a:pPr>
            <a:r>
              <a:rPr lang="en" sz="2886">
                <a:solidFill>
                  <a:srgbClr val="1C1C1C"/>
                </a:solidFill>
                <a:highlight>
                  <a:srgbClr val="FFFFFF"/>
                </a:highlight>
                <a:latin typeface="Arial"/>
                <a:ea typeface="Arial"/>
                <a:cs typeface="Arial"/>
                <a:sym typeface="Arial"/>
              </a:rPr>
              <a:t>Cutaneous thickening or indurated, discolored skin with plaques, papules and/or nodules.</a:t>
            </a:r>
            <a:endParaRPr sz="2886">
              <a:solidFill>
                <a:srgbClr val="1C1C1C"/>
              </a:solidFill>
              <a:highlight>
                <a:srgbClr val="FFFFFF"/>
              </a:highlight>
              <a:latin typeface="Arial"/>
              <a:ea typeface="Arial"/>
              <a:cs typeface="Arial"/>
              <a:sym typeface="Arial"/>
            </a:endParaRPr>
          </a:p>
          <a:p>
            <a:pPr marL="457200" lvl="0" indent="-343148" algn="l" rtl="0">
              <a:spcBef>
                <a:spcPts val="0"/>
              </a:spcBef>
              <a:spcAft>
                <a:spcPts val="0"/>
              </a:spcAft>
              <a:buClr>
                <a:srgbClr val="1C1C1C"/>
              </a:buClr>
              <a:buSzPct val="100000"/>
              <a:buFont typeface="Arial"/>
              <a:buChar char="●"/>
            </a:pPr>
            <a:r>
              <a:rPr lang="en" sz="2886">
                <a:solidFill>
                  <a:srgbClr val="1C1C1C"/>
                </a:solidFill>
                <a:highlight>
                  <a:srgbClr val="FFFFFF"/>
                </a:highlight>
                <a:latin typeface="Arial"/>
                <a:ea typeface="Arial"/>
                <a:cs typeface="Arial"/>
                <a:sym typeface="Arial"/>
              </a:rPr>
              <a:t>Affects trunk and limbs, in a bilateral, symmetric manner. Starts distal and progresses proximal. Spares face.</a:t>
            </a:r>
            <a:endParaRPr sz="2886">
              <a:solidFill>
                <a:srgbClr val="1C1C1C"/>
              </a:solidFill>
              <a:highlight>
                <a:srgbClr val="FFFFFF"/>
              </a:highlight>
              <a:latin typeface="Arial"/>
              <a:ea typeface="Arial"/>
              <a:cs typeface="Arial"/>
              <a:sym typeface="Arial"/>
            </a:endParaRPr>
          </a:p>
          <a:p>
            <a:pPr marL="457200" lvl="0" indent="-343148" algn="l" rtl="0">
              <a:spcBef>
                <a:spcPts val="0"/>
              </a:spcBef>
              <a:spcAft>
                <a:spcPts val="0"/>
              </a:spcAft>
              <a:buClr>
                <a:srgbClr val="1C1C1C"/>
              </a:buClr>
              <a:buSzPct val="100000"/>
              <a:buFont typeface="Arial"/>
              <a:buChar char="●"/>
            </a:pPr>
            <a:r>
              <a:rPr lang="en" sz="2886">
                <a:solidFill>
                  <a:srgbClr val="1C1C1C"/>
                </a:solidFill>
                <a:highlight>
                  <a:srgbClr val="FFFFFF"/>
                </a:highlight>
                <a:latin typeface="Arial"/>
                <a:ea typeface="Arial"/>
                <a:cs typeface="Arial"/>
                <a:sym typeface="Arial"/>
              </a:rPr>
              <a:t>Sclerodactyly and joint contractures may occur.</a:t>
            </a:r>
            <a:endParaRPr sz="2886">
              <a:solidFill>
                <a:srgbClr val="1C1C1C"/>
              </a:solidFill>
              <a:highlight>
                <a:srgbClr val="FFFFFF"/>
              </a:highlight>
              <a:latin typeface="Arial"/>
              <a:ea typeface="Arial"/>
              <a:cs typeface="Arial"/>
              <a:sym typeface="Arial"/>
            </a:endParaRPr>
          </a:p>
          <a:p>
            <a:pPr marL="457200" lvl="0" indent="-343148" algn="l" rtl="0">
              <a:spcBef>
                <a:spcPts val="0"/>
              </a:spcBef>
              <a:spcAft>
                <a:spcPts val="0"/>
              </a:spcAft>
              <a:buClr>
                <a:srgbClr val="1C1C1C"/>
              </a:buClr>
              <a:buSzPct val="100000"/>
              <a:buFont typeface="Arial"/>
              <a:buChar char="●"/>
            </a:pPr>
            <a:r>
              <a:rPr lang="en" sz="2886">
                <a:solidFill>
                  <a:srgbClr val="1C1C1C"/>
                </a:solidFill>
                <a:highlight>
                  <a:srgbClr val="FFFFFF"/>
                </a:highlight>
                <a:latin typeface="Arial"/>
                <a:ea typeface="Arial"/>
                <a:cs typeface="Arial"/>
                <a:sym typeface="Arial"/>
              </a:rPr>
              <a:t>Multiorgan involvement with internal organ fibrosis may occur.</a:t>
            </a:r>
            <a:endParaRPr sz="2886">
              <a:solidFill>
                <a:srgbClr val="1C1C1C"/>
              </a:solidFill>
              <a:highlight>
                <a:srgbClr val="FFFFFF"/>
              </a:highlight>
              <a:latin typeface="Arial"/>
              <a:ea typeface="Arial"/>
              <a:cs typeface="Arial"/>
              <a:sym typeface="Arial"/>
            </a:endParaRPr>
          </a:p>
          <a:p>
            <a:pPr marL="0" lvl="0" indent="0" algn="l" rtl="0">
              <a:spcBef>
                <a:spcPts val="1200"/>
              </a:spcBef>
              <a:spcAft>
                <a:spcPts val="0"/>
              </a:spcAft>
              <a:buNone/>
            </a:pPr>
            <a:endParaRPr sz="1500">
              <a:solidFill>
                <a:srgbClr val="1C1C1C"/>
              </a:solidFill>
              <a:highlight>
                <a:srgbClr val="FFFFFF"/>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Nephrogenic Systemic Fibrosis</a:t>
            </a:r>
            <a:endParaRPr/>
          </a:p>
        </p:txBody>
      </p:sp>
      <p:sp>
        <p:nvSpPr>
          <p:cNvPr id="211" name="Google Shape;211;p33"/>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fontScale="92500" lnSpcReduction="10000"/>
          </a:bodyPr>
          <a:lstStyle/>
          <a:p>
            <a:pPr marL="0" lvl="0" indent="0" algn="l" rtl="0">
              <a:spcBef>
                <a:spcPts val="1200"/>
              </a:spcBef>
              <a:spcAft>
                <a:spcPts val="0"/>
              </a:spcAft>
              <a:buNone/>
            </a:pPr>
            <a:r>
              <a:rPr lang="en">
                <a:solidFill>
                  <a:srgbClr val="1C1C1C"/>
                </a:solidFill>
                <a:highlight>
                  <a:srgbClr val="FFFFFF"/>
                </a:highlight>
                <a:latin typeface="Arial"/>
                <a:ea typeface="Arial"/>
                <a:cs typeface="Arial"/>
                <a:sym typeface="Arial"/>
              </a:rPr>
              <a:t>It was observed that nephrogenic systemic fibrosis (NSF) was associated with linear, but not macrocyclic gadolinium agents.  Macrocyclic ligands are more stable than linear ones, therefore associated with a lower risk of free gadolinium deposition.  However, macrocyclic agents have a higher incidence of allergic reactions.</a:t>
            </a:r>
            <a:endParaRPr>
              <a:solidFill>
                <a:srgbClr val="1C1C1C"/>
              </a:solidFill>
              <a:highlight>
                <a:srgbClr val="FFFFFF"/>
              </a:highlight>
              <a:latin typeface="Arial"/>
              <a:ea typeface="Arial"/>
              <a:cs typeface="Arial"/>
              <a:sym typeface="Arial"/>
            </a:endParaRPr>
          </a:p>
          <a:p>
            <a:pPr marL="0" lvl="0" indent="0" algn="l" rtl="0">
              <a:spcBef>
                <a:spcPts val="1200"/>
              </a:spcBef>
              <a:spcAft>
                <a:spcPts val="0"/>
              </a:spcAft>
              <a:buNone/>
            </a:pPr>
            <a:r>
              <a:rPr lang="en">
                <a:solidFill>
                  <a:srgbClr val="1C1C1C"/>
                </a:solidFill>
                <a:highlight>
                  <a:srgbClr val="FFFFFF"/>
                </a:highlight>
                <a:latin typeface="Arial"/>
                <a:ea typeface="Arial"/>
                <a:cs typeface="Arial"/>
                <a:sym typeface="Arial"/>
              </a:rPr>
              <a:t>The different gadolinium agents were then classified by the American College of Radiology based on their risk of developing NSF.</a:t>
            </a:r>
            <a:endParaRPr>
              <a:solidFill>
                <a:srgbClr val="1C1C1C"/>
              </a:solidFill>
              <a:highlight>
                <a:srgbClr val="FFFFFF"/>
              </a:highlight>
              <a:latin typeface="Arial"/>
              <a:ea typeface="Arial"/>
              <a:cs typeface="Arial"/>
              <a:sym typeface="Arial"/>
            </a:endParaRPr>
          </a:p>
          <a:p>
            <a:pPr marL="457200" lvl="0" indent="-334327" algn="l" rtl="0">
              <a:spcBef>
                <a:spcPts val="1500"/>
              </a:spcBef>
              <a:spcAft>
                <a:spcPts val="0"/>
              </a:spcAft>
              <a:buClr>
                <a:srgbClr val="1C1C1C"/>
              </a:buClr>
              <a:buSzPct val="100000"/>
              <a:buFont typeface="Arial"/>
              <a:buChar char="●"/>
            </a:pPr>
            <a:r>
              <a:rPr lang="en">
                <a:solidFill>
                  <a:srgbClr val="1C1C1C"/>
                </a:solidFill>
                <a:highlight>
                  <a:srgbClr val="FFFFFF"/>
                </a:highlight>
                <a:latin typeface="Arial"/>
                <a:ea typeface="Arial"/>
                <a:cs typeface="Arial"/>
                <a:sym typeface="Arial"/>
              </a:rPr>
              <a:t>Group I – Greatest number of associated NSF cases</a:t>
            </a:r>
            <a:endParaRPr>
              <a:solidFill>
                <a:srgbClr val="1C1C1C"/>
              </a:solidFill>
              <a:highlight>
                <a:srgbClr val="FFFFFF"/>
              </a:highlight>
              <a:latin typeface="Arial"/>
              <a:ea typeface="Arial"/>
              <a:cs typeface="Arial"/>
              <a:sym typeface="Arial"/>
            </a:endParaRPr>
          </a:p>
          <a:p>
            <a:pPr marL="457200" lvl="0" indent="-334327" algn="l" rtl="0">
              <a:spcBef>
                <a:spcPts val="0"/>
              </a:spcBef>
              <a:spcAft>
                <a:spcPts val="0"/>
              </a:spcAft>
              <a:buClr>
                <a:srgbClr val="1C1C1C"/>
              </a:buClr>
              <a:buSzPct val="100000"/>
              <a:buFont typeface="Arial"/>
              <a:buChar char="●"/>
            </a:pPr>
            <a:r>
              <a:rPr lang="en">
                <a:solidFill>
                  <a:srgbClr val="1C1C1C"/>
                </a:solidFill>
                <a:highlight>
                  <a:srgbClr val="FFFFFF"/>
                </a:highlight>
                <a:latin typeface="Arial"/>
                <a:ea typeface="Arial"/>
                <a:cs typeface="Arial"/>
                <a:sym typeface="Arial"/>
              </a:rPr>
              <a:t>Group II – Few, if any associated NSF cases</a:t>
            </a:r>
            <a:endParaRPr>
              <a:solidFill>
                <a:srgbClr val="1C1C1C"/>
              </a:solidFill>
              <a:highlight>
                <a:srgbClr val="FFFFFF"/>
              </a:highlight>
              <a:latin typeface="Arial"/>
              <a:ea typeface="Arial"/>
              <a:cs typeface="Arial"/>
              <a:sym typeface="Arial"/>
            </a:endParaRPr>
          </a:p>
          <a:p>
            <a:pPr marL="457200" lvl="0" indent="-334327" algn="l" rtl="0">
              <a:spcBef>
                <a:spcPts val="0"/>
              </a:spcBef>
              <a:spcAft>
                <a:spcPts val="0"/>
              </a:spcAft>
              <a:buClr>
                <a:srgbClr val="1C1C1C"/>
              </a:buClr>
              <a:buSzPct val="100000"/>
              <a:buFont typeface="Arial"/>
              <a:buChar char="●"/>
            </a:pPr>
            <a:r>
              <a:rPr lang="en">
                <a:solidFill>
                  <a:srgbClr val="1C1C1C"/>
                </a:solidFill>
                <a:highlight>
                  <a:srgbClr val="FFFFFF"/>
                </a:highlight>
                <a:latin typeface="Arial"/>
                <a:ea typeface="Arial"/>
                <a:cs typeface="Arial"/>
                <a:sym typeface="Arial"/>
              </a:rPr>
              <a:t>Group III – Few, if any associated NSF cases, but limited data</a:t>
            </a:r>
            <a:endParaRPr>
              <a:solidFill>
                <a:srgbClr val="1C1C1C"/>
              </a:solidFill>
              <a:highlight>
                <a:srgbClr val="FFFFFF"/>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Gadolinium</a:t>
            </a:r>
            <a:endParaRPr b="1"/>
          </a:p>
        </p:txBody>
      </p:sp>
      <p:sp>
        <p:nvSpPr>
          <p:cNvPr id="217" name="Google Shape;217;p3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218" name="Google Shape;218;p34"/>
          <p:cNvPicPr preferRelativeResize="0"/>
          <p:nvPr/>
        </p:nvPicPr>
        <p:blipFill>
          <a:blip r:embed="rId3">
            <a:alphaModFix/>
          </a:blip>
          <a:stretch>
            <a:fillRect/>
          </a:stretch>
        </p:blipFill>
        <p:spPr>
          <a:xfrm>
            <a:off x="719138" y="1504950"/>
            <a:ext cx="7705725" cy="21336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Gadolinium in CKD</a:t>
            </a:r>
            <a:endParaRPr b="1"/>
          </a:p>
        </p:txBody>
      </p:sp>
      <p:sp>
        <p:nvSpPr>
          <p:cNvPr id="224" name="Google Shape;224;p3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rgbClr val="1C1C1C"/>
                </a:solidFill>
                <a:highlight>
                  <a:srgbClr val="FFFFFF"/>
                </a:highlight>
                <a:latin typeface="Arial"/>
                <a:ea typeface="Arial"/>
                <a:cs typeface="Arial"/>
                <a:sym typeface="Arial"/>
              </a:rPr>
              <a:t>Regarding the risk of NSF the general consensus is:</a:t>
            </a:r>
            <a:endParaRPr>
              <a:solidFill>
                <a:srgbClr val="1C1C1C"/>
              </a:solidFill>
              <a:highlight>
                <a:srgbClr val="FFFFFF"/>
              </a:highlight>
              <a:latin typeface="Arial"/>
              <a:ea typeface="Arial"/>
              <a:cs typeface="Arial"/>
              <a:sym typeface="Arial"/>
            </a:endParaRPr>
          </a:p>
          <a:p>
            <a:pPr marL="457200" lvl="0" indent="-342900" algn="l" rtl="0">
              <a:spcBef>
                <a:spcPts val="1500"/>
              </a:spcBef>
              <a:spcAft>
                <a:spcPts val="0"/>
              </a:spcAft>
              <a:buClr>
                <a:srgbClr val="1C1C1C"/>
              </a:buClr>
              <a:buSzPts val="1800"/>
              <a:buFont typeface="Arial"/>
              <a:buChar char="●"/>
            </a:pPr>
            <a:r>
              <a:rPr lang="en">
                <a:solidFill>
                  <a:srgbClr val="1C1C1C"/>
                </a:solidFill>
                <a:highlight>
                  <a:srgbClr val="FFFFFF"/>
                </a:highlight>
                <a:latin typeface="Arial"/>
                <a:ea typeface="Arial"/>
                <a:cs typeface="Arial"/>
                <a:sym typeface="Arial"/>
              </a:rPr>
              <a:t>Any type of gadolinium is safe with an eGFR&gt; 30</a:t>
            </a:r>
            <a:endParaRPr>
              <a:solidFill>
                <a:srgbClr val="1C1C1C"/>
              </a:solidFill>
              <a:highlight>
                <a:srgbClr val="FFFFFF"/>
              </a:highlight>
              <a:latin typeface="Arial"/>
              <a:ea typeface="Arial"/>
              <a:cs typeface="Arial"/>
              <a:sym typeface="Arial"/>
            </a:endParaRPr>
          </a:p>
          <a:p>
            <a:pPr marL="457200" lvl="0" indent="-342900" algn="l" rtl="0">
              <a:spcBef>
                <a:spcPts val="0"/>
              </a:spcBef>
              <a:spcAft>
                <a:spcPts val="0"/>
              </a:spcAft>
              <a:buClr>
                <a:srgbClr val="1C1C1C"/>
              </a:buClr>
              <a:buSzPts val="1800"/>
              <a:buFont typeface="Arial"/>
              <a:buChar char="●"/>
            </a:pPr>
            <a:r>
              <a:rPr lang="en">
                <a:solidFill>
                  <a:srgbClr val="1C1C1C"/>
                </a:solidFill>
                <a:highlight>
                  <a:srgbClr val="FFFFFF"/>
                </a:highlight>
                <a:latin typeface="Arial"/>
                <a:ea typeface="Arial"/>
                <a:cs typeface="Arial"/>
                <a:sym typeface="Arial"/>
              </a:rPr>
              <a:t>Group II agents should be used with eGFR &lt; 30 or ESRD</a:t>
            </a:r>
            <a:endParaRPr>
              <a:solidFill>
                <a:srgbClr val="1C1C1C"/>
              </a:solidFill>
              <a:highlight>
                <a:srgbClr val="FFFFFF"/>
              </a:highlight>
              <a:latin typeface="Arial"/>
              <a:ea typeface="Arial"/>
              <a:cs typeface="Arial"/>
              <a:sym typeface="Arial"/>
            </a:endParaRPr>
          </a:p>
          <a:p>
            <a:pPr marL="0" lvl="0" indent="0" algn="l" rtl="0">
              <a:spcBef>
                <a:spcPts val="1200"/>
              </a:spcBef>
              <a:spcAft>
                <a:spcPts val="0"/>
              </a:spcAft>
              <a:buNone/>
            </a:pPr>
            <a:r>
              <a:rPr lang="en">
                <a:solidFill>
                  <a:srgbClr val="1C1C1C"/>
                </a:solidFill>
                <a:highlight>
                  <a:srgbClr val="FFFFFF"/>
                </a:highlight>
                <a:latin typeface="Arial"/>
                <a:ea typeface="Arial"/>
                <a:cs typeface="Arial"/>
                <a:sym typeface="Arial"/>
              </a:rPr>
              <a:t>Gadolinium is cleared by dialysis, therefore some suggest scheduling dialysis in an ESRD patient after administration if possible. Most do not recommend extra dialysis or performing dialysis in a patient with AKI or CKD stage 4 or 5 not on dialysis.</a:t>
            </a:r>
            <a:endParaRPr>
              <a:solidFill>
                <a:srgbClr val="1C1C1C"/>
              </a:solidFill>
              <a:highlight>
                <a:srgbClr val="FFFFFF"/>
              </a:highlight>
              <a:latin typeface="Arial"/>
              <a:ea typeface="Arial"/>
              <a:cs typeface="Arial"/>
              <a:sym typeface="Arial"/>
            </a:endParaRPr>
          </a:p>
          <a:p>
            <a:pPr marL="0" lvl="0" indent="0" algn="l" rtl="0">
              <a:spcBef>
                <a:spcPts val="1500"/>
              </a:spcBef>
              <a:spcAft>
                <a:spcPts val="12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Case 6</a:t>
            </a:r>
            <a:endParaRPr b="1"/>
          </a:p>
        </p:txBody>
      </p:sp>
      <p:sp>
        <p:nvSpPr>
          <p:cNvPr id="230" name="Google Shape;230;p3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dirty="0"/>
              <a:t>50 yo male presents with sudden and severe right flank pain.  No associated fever or gross hematuria. He recalls spontaneously passing a kidney stone 10 years ago.  He eats a high protein diet and does a lot of exercise in the </a:t>
            </a:r>
            <a:r>
              <a:rPr lang="en"/>
              <a:t>gym.</a:t>
            </a:r>
            <a:endParaRPr dirty="0"/>
          </a:p>
          <a:p>
            <a:pPr marL="0" lvl="0" indent="0" algn="l" rtl="0">
              <a:spcBef>
                <a:spcPts val="1200"/>
              </a:spcBef>
              <a:spcAft>
                <a:spcPts val="0"/>
              </a:spcAft>
              <a:buNone/>
            </a:pPr>
            <a:r>
              <a:rPr lang="en" dirty="0"/>
              <a:t>Serum creatinine normal</a:t>
            </a:r>
            <a:endParaRPr dirty="0"/>
          </a:p>
          <a:p>
            <a:pPr marL="0" lvl="0" indent="0" algn="l" rtl="0">
              <a:spcBef>
                <a:spcPts val="1200"/>
              </a:spcBef>
              <a:spcAft>
                <a:spcPts val="0"/>
              </a:spcAft>
              <a:buNone/>
            </a:pPr>
            <a:r>
              <a:rPr lang="en" dirty="0"/>
              <a:t>UA: trace protein, 20-50 RBC/hpf</a:t>
            </a:r>
            <a:endParaRPr dirty="0"/>
          </a:p>
          <a:p>
            <a:pPr marL="0" lvl="0" indent="0" algn="l" rtl="0">
              <a:spcBef>
                <a:spcPts val="1200"/>
              </a:spcBef>
              <a:spcAft>
                <a:spcPts val="0"/>
              </a:spcAft>
              <a:buNone/>
            </a:pPr>
            <a:r>
              <a:rPr lang="en" b="1" dirty="0">
                <a:solidFill>
                  <a:schemeClr val="dk1"/>
                </a:solidFill>
              </a:rPr>
              <a:t>What study do you order?</a:t>
            </a:r>
            <a:endParaRPr b="1" dirty="0">
              <a:solidFill>
                <a:schemeClr val="dk1"/>
              </a:solidFill>
            </a:endParaRPr>
          </a:p>
          <a:p>
            <a:pPr marL="457200" lvl="0" indent="-325755" algn="l" rtl="0">
              <a:spcBef>
                <a:spcPts val="1200"/>
              </a:spcBef>
              <a:spcAft>
                <a:spcPts val="0"/>
              </a:spcAft>
              <a:buSzPct val="100000"/>
              <a:buChar char="●"/>
            </a:pPr>
            <a:r>
              <a:rPr lang="en" dirty="0"/>
              <a:t>Abdominal X-ray (KUB)</a:t>
            </a:r>
            <a:endParaRPr dirty="0"/>
          </a:p>
          <a:p>
            <a:pPr marL="457200" lvl="0" indent="-325755" algn="l" rtl="0">
              <a:spcBef>
                <a:spcPts val="0"/>
              </a:spcBef>
              <a:spcAft>
                <a:spcPts val="0"/>
              </a:spcAft>
              <a:buSzPct val="100000"/>
              <a:buChar char="●"/>
            </a:pPr>
            <a:r>
              <a:rPr lang="en" dirty="0"/>
              <a:t>Renal Ultrasound</a:t>
            </a:r>
            <a:endParaRPr dirty="0"/>
          </a:p>
          <a:p>
            <a:pPr marL="457200" lvl="0" indent="-325755" algn="l" rtl="0">
              <a:spcBef>
                <a:spcPts val="0"/>
              </a:spcBef>
              <a:spcAft>
                <a:spcPts val="0"/>
              </a:spcAft>
              <a:buSzPct val="100000"/>
              <a:buChar char="●"/>
            </a:pPr>
            <a:r>
              <a:rPr lang="en" dirty="0"/>
              <a:t>CT with Contrast</a:t>
            </a:r>
            <a:endParaRPr dirty="0"/>
          </a:p>
          <a:p>
            <a:pPr marL="457200" lvl="0" indent="-325755" algn="l" rtl="0">
              <a:spcBef>
                <a:spcPts val="0"/>
              </a:spcBef>
              <a:spcAft>
                <a:spcPts val="0"/>
              </a:spcAft>
              <a:buSzPct val="100000"/>
              <a:buChar char="●"/>
            </a:pPr>
            <a:r>
              <a:rPr lang="en" dirty="0"/>
              <a:t>CT without contrast</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KUB X Ray</a:t>
            </a:r>
            <a:endParaRPr b="1"/>
          </a:p>
        </p:txBody>
      </p:sp>
      <p:sp>
        <p:nvSpPr>
          <p:cNvPr id="236" name="Google Shape;236;p3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Only Detects Radiopaque Stones</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graphicFrame>
        <p:nvGraphicFramePr>
          <p:cNvPr id="237" name="Google Shape;237;p37"/>
          <p:cNvGraphicFramePr/>
          <p:nvPr/>
        </p:nvGraphicFramePr>
        <p:xfrm>
          <a:off x="952500" y="2228850"/>
          <a:ext cx="3000000" cy="3000000"/>
        </p:xfrm>
        <a:graphic>
          <a:graphicData uri="http://schemas.openxmlformats.org/drawingml/2006/table">
            <a:tbl>
              <a:tblPr>
                <a:noFill/>
                <a:tableStyleId>{DEBEA1FE-8B75-4C3C-A46C-50BC197F99D1}</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sz="1600" b="1"/>
                        <a:t>Radiopaque</a:t>
                      </a:r>
                      <a:endParaRPr sz="1600" b="1"/>
                    </a:p>
                  </a:txBody>
                  <a:tcPr marL="91425" marR="91425" marT="91425" marB="91425"/>
                </a:tc>
                <a:tc>
                  <a:txBody>
                    <a:bodyPr/>
                    <a:lstStyle/>
                    <a:p>
                      <a:pPr marL="0" lvl="0" indent="0" algn="ctr" rtl="0">
                        <a:spcBef>
                          <a:spcPts val="0"/>
                        </a:spcBef>
                        <a:spcAft>
                          <a:spcPts val="0"/>
                        </a:spcAft>
                        <a:buNone/>
                      </a:pPr>
                      <a:r>
                        <a:rPr lang="en" sz="1600" b="1"/>
                        <a:t>Radiolucent</a:t>
                      </a:r>
                      <a:endParaRPr sz="1600" b="1"/>
                    </a:p>
                  </a:txBody>
                  <a:tcPr marL="91425" marR="91425" marT="91425" marB="91425"/>
                </a:tc>
                <a:extLst>
                  <a:ext uri="{0D108BD9-81ED-4DB2-BD59-A6C34878D82A}">
                    <a16:rowId xmlns:a16="http://schemas.microsoft.com/office/drawing/2014/main" val="10000"/>
                  </a:ext>
                </a:extLst>
              </a:tr>
              <a:tr h="381250">
                <a:tc>
                  <a:txBody>
                    <a:bodyPr/>
                    <a:lstStyle/>
                    <a:p>
                      <a:pPr marL="457200" lvl="0" indent="-317500" algn="l" rtl="0">
                        <a:spcBef>
                          <a:spcPts val="0"/>
                        </a:spcBef>
                        <a:spcAft>
                          <a:spcPts val="0"/>
                        </a:spcAft>
                        <a:buSzPts val="1400"/>
                        <a:buChar char="●"/>
                      </a:pPr>
                      <a:r>
                        <a:rPr lang="en"/>
                        <a:t>Calcium oxalate </a:t>
                      </a:r>
                      <a:endParaRPr/>
                    </a:p>
                  </a:txBody>
                  <a:tcPr marL="91425" marR="91425" marT="91425" marB="91425"/>
                </a:tc>
                <a:tc>
                  <a:txBody>
                    <a:bodyPr/>
                    <a:lstStyle/>
                    <a:p>
                      <a:pPr marL="457200" lvl="0" indent="-317500" algn="l" rtl="0">
                        <a:spcBef>
                          <a:spcPts val="0"/>
                        </a:spcBef>
                        <a:spcAft>
                          <a:spcPts val="0"/>
                        </a:spcAft>
                        <a:buSzPts val="1400"/>
                        <a:buChar char="●"/>
                      </a:pPr>
                      <a:r>
                        <a:rPr lang="en"/>
                        <a:t>Uric acid</a:t>
                      </a:r>
                      <a:endParaRPr/>
                    </a:p>
                  </a:txBody>
                  <a:tcPr marL="91425" marR="91425" marT="91425" marB="91425"/>
                </a:tc>
                <a:extLst>
                  <a:ext uri="{0D108BD9-81ED-4DB2-BD59-A6C34878D82A}">
                    <a16:rowId xmlns:a16="http://schemas.microsoft.com/office/drawing/2014/main" val="10001"/>
                  </a:ext>
                </a:extLst>
              </a:tr>
              <a:tr h="381000">
                <a:tc>
                  <a:txBody>
                    <a:bodyPr/>
                    <a:lstStyle/>
                    <a:p>
                      <a:pPr marL="457200" lvl="0" indent="-317500" algn="l" rtl="0">
                        <a:spcBef>
                          <a:spcPts val="0"/>
                        </a:spcBef>
                        <a:spcAft>
                          <a:spcPts val="0"/>
                        </a:spcAft>
                        <a:buSzPts val="1400"/>
                        <a:buChar char="●"/>
                      </a:pPr>
                      <a:r>
                        <a:rPr lang="en"/>
                        <a:t>Calcium phosphate (poorly)</a:t>
                      </a:r>
                      <a:endParaRPr/>
                    </a:p>
                  </a:txBody>
                  <a:tcPr marL="91425" marR="91425" marT="91425" marB="91425"/>
                </a:tc>
                <a:tc>
                  <a:txBody>
                    <a:bodyPr/>
                    <a:lstStyle/>
                    <a:p>
                      <a:pPr marL="457200" lvl="0" indent="-317500" algn="l" rtl="0">
                        <a:spcBef>
                          <a:spcPts val="0"/>
                        </a:spcBef>
                        <a:spcAft>
                          <a:spcPts val="0"/>
                        </a:spcAft>
                        <a:buSzPts val="1400"/>
                        <a:buChar char="●"/>
                      </a:pPr>
                      <a:r>
                        <a:rPr lang="en"/>
                        <a:t>Drug Stones</a:t>
                      </a:r>
                      <a:endParaRPr/>
                    </a:p>
                  </a:txBody>
                  <a:tcPr marL="91425" marR="91425" marT="91425" marB="91425"/>
                </a:tc>
                <a:extLst>
                  <a:ext uri="{0D108BD9-81ED-4DB2-BD59-A6C34878D82A}">
                    <a16:rowId xmlns:a16="http://schemas.microsoft.com/office/drawing/2014/main" val="10002"/>
                  </a:ext>
                </a:extLst>
              </a:tr>
              <a:tr h="381000">
                <a:tc>
                  <a:txBody>
                    <a:bodyPr/>
                    <a:lstStyle/>
                    <a:p>
                      <a:pPr marL="457200" lvl="0" indent="-317500" algn="l" rtl="0">
                        <a:spcBef>
                          <a:spcPts val="0"/>
                        </a:spcBef>
                        <a:spcAft>
                          <a:spcPts val="0"/>
                        </a:spcAft>
                        <a:buSzPts val="1400"/>
                        <a:buChar char="●"/>
                      </a:pPr>
                      <a:r>
                        <a:rPr lang="en"/>
                        <a:t>Struvite (poorly)</a:t>
                      </a:r>
                      <a:endParaRPr/>
                    </a:p>
                  </a:txBody>
                  <a:tcPr marL="91425" marR="91425" marT="91425" marB="91425"/>
                </a:tc>
                <a:tc>
                  <a:txBody>
                    <a:bodyPr/>
                    <a:lstStyle/>
                    <a:p>
                      <a:pPr marL="457200" lvl="0" indent="-317500" algn="l" rtl="0">
                        <a:spcBef>
                          <a:spcPts val="0"/>
                        </a:spcBef>
                        <a:spcAft>
                          <a:spcPts val="0"/>
                        </a:spcAft>
                        <a:buSzPts val="1400"/>
                        <a:buChar char="●"/>
                      </a:pPr>
                      <a:r>
                        <a:rPr lang="en"/>
                        <a:t>Xanthine</a:t>
                      </a:r>
                      <a:endParaRPr/>
                    </a:p>
                  </a:txBody>
                  <a:tcPr marL="91425" marR="91425" marT="91425" marB="91425"/>
                </a:tc>
                <a:extLst>
                  <a:ext uri="{0D108BD9-81ED-4DB2-BD59-A6C34878D82A}">
                    <a16:rowId xmlns:a16="http://schemas.microsoft.com/office/drawing/2014/main" val="10003"/>
                  </a:ext>
                </a:extLst>
              </a:tr>
              <a:tr h="381000">
                <a:tc>
                  <a:txBody>
                    <a:bodyPr/>
                    <a:lstStyle/>
                    <a:p>
                      <a:pPr marL="457200" lvl="0" indent="-317500" algn="l" rtl="0">
                        <a:spcBef>
                          <a:spcPts val="0"/>
                        </a:spcBef>
                        <a:spcAft>
                          <a:spcPts val="0"/>
                        </a:spcAft>
                        <a:buSzPts val="1400"/>
                        <a:buChar char="●"/>
                      </a:pPr>
                      <a:r>
                        <a:rPr lang="en"/>
                        <a:t>Cystine (poorly)</a:t>
                      </a:r>
                      <a:endParaRPr/>
                    </a:p>
                  </a:txBody>
                  <a:tcPr marL="91425" marR="91425" marT="91425" marB="91425"/>
                </a:tc>
                <a:tc>
                  <a:txBody>
                    <a:bodyPr/>
                    <a:lstStyle/>
                    <a:p>
                      <a:pPr marL="457200" lvl="0" indent="-317500" algn="l" rtl="0">
                        <a:spcBef>
                          <a:spcPts val="0"/>
                        </a:spcBef>
                        <a:spcAft>
                          <a:spcPts val="0"/>
                        </a:spcAft>
                        <a:buSzPts val="1400"/>
                        <a:buChar char="●"/>
                      </a:pPr>
                      <a:r>
                        <a:rPr lang="en"/>
                        <a:t>2,8 dihydroxyadenine</a:t>
                      </a:r>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KUB X Ray</a:t>
            </a:r>
            <a:endParaRPr/>
          </a:p>
        </p:txBody>
      </p:sp>
      <p:sp>
        <p:nvSpPr>
          <p:cNvPr id="243" name="Google Shape;243;p3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Low Sensitivity and Specificity</a:t>
            </a:r>
            <a:endParaRPr/>
          </a:p>
          <a:p>
            <a:pPr marL="0" lvl="0" indent="0" algn="l" rtl="0">
              <a:spcBef>
                <a:spcPts val="1200"/>
              </a:spcBef>
              <a:spcAft>
                <a:spcPts val="0"/>
              </a:spcAft>
              <a:buNone/>
            </a:pPr>
            <a:r>
              <a:rPr lang="en"/>
              <a:t>Uses:</a:t>
            </a:r>
            <a:endParaRPr/>
          </a:p>
          <a:p>
            <a:pPr marL="457200" lvl="0" indent="-342900" algn="l" rtl="0">
              <a:spcBef>
                <a:spcPts val="1200"/>
              </a:spcBef>
              <a:spcAft>
                <a:spcPts val="0"/>
              </a:spcAft>
              <a:buSzPts val="1800"/>
              <a:buChar char="●"/>
            </a:pPr>
            <a:r>
              <a:rPr lang="en"/>
              <a:t>Surveillance</a:t>
            </a:r>
            <a:endParaRPr/>
          </a:p>
          <a:p>
            <a:pPr marL="457200" lvl="0" indent="-342900" algn="l" rtl="0">
              <a:spcBef>
                <a:spcPts val="0"/>
              </a:spcBef>
              <a:spcAft>
                <a:spcPts val="0"/>
              </a:spcAft>
              <a:buSzPts val="1800"/>
              <a:buChar char="●"/>
            </a:pPr>
            <a:r>
              <a:rPr lang="en"/>
              <a:t>Post Urologic Intervention</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3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Ultrasound</a:t>
            </a:r>
            <a:endParaRPr b="1"/>
          </a:p>
        </p:txBody>
      </p:sp>
      <p:sp>
        <p:nvSpPr>
          <p:cNvPr id="249" name="Google Shape;249;p3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SzPts val="2000"/>
              <a:buChar char="●"/>
            </a:pPr>
            <a:r>
              <a:rPr lang="en" sz="2000"/>
              <a:t>Low Sensitivity to Detect Stones (50%)</a:t>
            </a:r>
            <a:endParaRPr sz="2000"/>
          </a:p>
          <a:p>
            <a:pPr marL="457200" lvl="0" indent="-355600" algn="l" rtl="0">
              <a:spcBef>
                <a:spcPts val="0"/>
              </a:spcBef>
              <a:spcAft>
                <a:spcPts val="0"/>
              </a:spcAft>
              <a:buSzPts val="2000"/>
              <a:buChar char="●"/>
            </a:pPr>
            <a:r>
              <a:rPr lang="en" sz="2000"/>
              <a:t>Very Low Sensitivity to Detect Ureteral Stones</a:t>
            </a:r>
            <a:endParaRPr sz="2000"/>
          </a:p>
          <a:p>
            <a:pPr marL="457200" lvl="0" indent="-355600" algn="l" rtl="0">
              <a:spcBef>
                <a:spcPts val="0"/>
              </a:spcBef>
              <a:spcAft>
                <a:spcPts val="0"/>
              </a:spcAft>
              <a:buSzPts val="2000"/>
              <a:buChar char="●"/>
            </a:pPr>
            <a:r>
              <a:rPr lang="en" sz="2000"/>
              <a:t>High Sensitivity to Detect Hydronephrosis (90%)</a:t>
            </a:r>
            <a:endParaRPr sz="2000"/>
          </a:p>
          <a:p>
            <a:pPr marL="457200" lvl="0" indent="-355600" algn="l" rtl="0">
              <a:spcBef>
                <a:spcPts val="0"/>
              </a:spcBef>
              <a:spcAft>
                <a:spcPts val="0"/>
              </a:spcAft>
              <a:buSzPts val="2000"/>
              <a:buChar char="●"/>
            </a:pPr>
            <a:r>
              <a:rPr lang="en" sz="2000"/>
              <a:t>No Radiation. Can be Repeated Frequently</a:t>
            </a:r>
            <a:endParaRPr sz="2000"/>
          </a:p>
          <a:p>
            <a:pPr marL="0" lvl="0" indent="0" algn="l" rtl="0">
              <a:spcBef>
                <a:spcPts val="1200"/>
              </a:spcBef>
              <a:spcAft>
                <a:spcPts val="1200"/>
              </a:spcAft>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CT</a:t>
            </a:r>
            <a:endParaRPr b="1"/>
          </a:p>
        </p:txBody>
      </p:sp>
      <p:sp>
        <p:nvSpPr>
          <p:cNvPr id="255" name="Google Shape;255;p40"/>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Unenhanced CT: Gold Standard</a:t>
            </a:r>
            <a:endParaRPr/>
          </a:p>
          <a:p>
            <a:pPr marL="457200" lvl="0" indent="-342900" algn="l" rtl="0">
              <a:spcBef>
                <a:spcPts val="1200"/>
              </a:spcBef>
              <a:spcAft>
                <a:spcPts val="0"/>
              </a:spcAft>
              <a:buSzPts val="1800"/>
              <a:buChar char="●"/>
            </a:pPr>
            <a:r>
              <a:rPr lang="en"/>
              <a:t>Sensitivity: 97%</a:t>
            </a:r>
            <a:endParaRPr/>
          </a:p>
          <a:p>
            <a:pPr marL="457200" lvl="0" indent="-342900" algn="l" rtl="0">
              <a:spcBef>
                <a:spcPts val="0"/>
              </a:spcBef>
              <a:spcAft>
                <a:spcPts val="0"/>
              </a:spcAft>
              <a:buSzPts val="1800"/>
              <a:buChar char="●"/>
            </a:pPr>
            <a:r>
              <a:rPr lang="en"/>
              <a:t>Specificity: 98-99%</a:t>
            </a:r>
            <a:endParaRPr/>
          </a:p>
          <a:p>
            <a:pPr marL="457200" lvl="0" indent="-342900" algn="l" rtl="0">
              <a:spcBef>
                <a:spcPts val="0"/>
              </a:spcBef>
              <a:spcAft>
                <a:spcPts val="0"/>
              </a:spcAft>
              <a:buSzPts val="1800"/>
              <a:buChar char="●"/>
            </a:pPr>
            <a:r>
              <a:rPr lang="en"/>
              <a:t>Radiation Exposure</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4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61" name="Google Shape;261;p41"/>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
        <p:nvSpPr>
          <p:cNvPr id="262" name="Google Shape;262;p41"/>
          <p:cNvSpPr txBox="1"/>
          <p:nvPr/>
        </p:nvSpPr>
        <p:spPr>
          <a:xfrm>
            <a:off x="311700" y="410000"/>
            <a:ext cx="8520600" cy="607800"/>
          </a:xfrm>
          <a:prstGeom prst="rect">
            <a:avLst/>
          </a:prstGeom>
          <a:noFill/>
          <a:ln>
            <a:noFill/>
          </a:ln>
        </p:spPr>
        <p:txBody>
          <a:bodyPr spcFirstLastPara="1" wrap="square" lIns="91425" tIns="91425" rIns="91425" bIns="91425" anchor="t" anchorCtr="0">
            <a:normAutofit lnSpcReduction="10000"/>
          </a:bodyPr>
          <a:lstStyle/>
          <a:p>
            <a:pPr marL="0" lvl="0" indent="0" algn="ctr" rtl="0">
              <a:spcBef>
                <a:spcPts val="0"/>
              </a:spcBef>
              <a:spcAft>
                <a:spcPts val="0"/>
              </a:spcAft>
              <a:buNone/>
            </a:pPr>
            <a:r>
              <a:rPr lang="en" sz="3000" b="1">
                <a:solidFill>
                  <a:srgbClr val="2A3990"/>
                </a:solidFill>
                <a:latin typeface="Roboto"/>
                <a:ea typeface="Roboto"/>
                <a:cs typeface="Roboto"/>
                <a:sym typeface="Roboto"/>
              </a:rPr>
              <a:t>Questions?</a:t>
            </a:r>
            <a:endParaRPr sz="3000" b="1">
              <a:solidFill>
                <a:srgbClr val="2A3990"/>
              </a:solidFill>
              <a:latin typeface="Roboto"/>
              <a:ea typeface="Roboto"/>
              <a:cs typeface="Roboto"/>
              <a:sym typeface="Roboto"/>
            </a:endParaRPr>
          </a:p>
        </p:txBody>
      </p:sp>
      <p:sp>
        <p:nvSpPr>
          <p:cNvPr id="263" name="Google Shape;263;p41"/>
          <p:cNvSpPr txBox="1"/>
          <p:nvPr/>
        </p:nvSpPr>
        <p:spPr>
          <a:xfrm>
            <a:off x="311700" y="1229875"/>
            <a:ext cx="8520600" cy="3339000"/>
          </a:xfrm>
          <a:prstGeom prst="rect">
            <a:avLst/>
          </a:prstGeom>
          <a:noFill/>
          <a:ln>
            <a:noFill/>
          </a:ln>
        </p:spPr>
        <p:txBody>
          <a:bodyPr spcFirstLastPara="1" wrap="square" lIns="91425" tIns="91425" rIns="91425" bIns="91425" anchor="t" anchorCtr="0">
            <a:normAutofit fontScale="85000" lnSpcReduction="20000"/>
          </a:bodyPr>
          <a:lstStyle/>
          <a:p>
            <a:pPr marL="0" lvl="0" indent="0" algn="l" rtl="0">
              <a:lnSpc>
                <a:spcPct val="115000"/>
              </a:lnSpc>
              <a:spcBef>
                <a:spcPts val="0"/>
              </a:spcBef>
              <a:spcAft>
                <a:spcPts val="0"/>
              </a:spcAft>
              <a:buNone/>
            </a:pPr>
            <a:endParaRPr sz="1800">
              <a:solidFill>
                <a:srgbClr val="434343"/>
              </a:solidFill>
              <a:latin typeface="Roboto"/>
              <a:ea typeface="Roboto"/>
              <a:cs typeface="Roboto"/>
              <a:sym typeface="Roboto"/>
            </a:endParaRPr>
          </a:p>
          <a:p>
            <a:pPr marL="0" lvl="0" indent="0" algn="l" rtl="0">
              <a:lnSpc>
                <a:spcPct val="115000"/>
              </a:lnSpc>
              <a:spcBef>
                <a:spcPts val="1200"/>
              </a:spcBef>
              <a:spcAft>
                <a:spcPts val="0"/>
              </a:spcAft>
              <a:buNone/>
            </a:pPr>
            <a:endParaRPr sz="1050">
              <a:solidFill>
                <a:srgbClr val="0F0F0F"/>
              </a:solidFill>
              <a:highlight>
                <a:srgbClr val="FFFFFF"/>
              </a:highlight>
              <a:latin typeface="Roboto"/>
              <a:ea typeface="Roboto"/>
              <a:cs typeface="Roboto"/>
              <a:sym typeface="Roboto"/>
            </a:endParaRPr>
          </a:p>
          <a:p>
            <a:pPr marL="0" lvl="0" indent="0" algn="l" rtl="0">
              <a:lnSpc>
                <a:spcPct val="115000"/>
              </a:lnSpc>
              <a:spcBef>
                <a:spcPts val="300"/>
              </a:spcBef>
              <a:spcAft>
                <a:spcPts val="0"/>
              </a:spcAft>
              <a:buNone/>
            </a:pPr>
            <a:endParaRPr sz="1050">
              <a:solidFill>
                <a:srgbClr val="0F0F0F"/>
              </a:solidFill>
              <a:highlight>
                <a:srgbClr val="FFFFFF"/>
              </a:highlight>
              <a:latin typeface="Roboto"/>
              <a:ea typeface="Roboto"/>
              <a:cs typeface="Roboto"/>
              <a:sym typeface="Roboto"/>
            </a:endParaRPr>
          </a:p>
          <a:p>
            <a:pPr marL="0" lvl="0" indent="0" algn="l" rtl="0">
              <a:lnSpc>
                <a:spcPct val="115000"/>
              </a:lnSpc>
              <a:spcBef>
                <a:spcPts val="300"/>
              </a:spcBef>
              <a:spcAft>
                <a:spcPts val="0"/>
              </a:spcAft>
              <a:buNone/>
            </a:pPr>
            <a:r>
              <a:rPr lang="en" sz="1050">
                <a:solidFill>
                  <a:srgbClr val="0F0F0F"/>
                </a:solidFill>
                <a:highlight>
                  <a:srgbClr val="FFFFFF"/>
                </a:highlight>
                <a:latin typeface="Roboto"/>
                <a:ea typeface="Roboto"/>
                <a:cs typeface="Roboto"/>
                <a:sym typeface="Roboto"/>
              </a:rPr>
              <a:t>BC Nephro</a:t>
            </a:r>
            <a:endParaRPr sz="1050">
              <a:solidFill>
                <a:srgbClr val="0F0F0F"/>
              </a:solidFill>
              <a:highlight>
                <a:srgbClr val="FFFFFF"/>
              </a:highlight>
              <a:latin typeface="Roboto"/>
              <a:ea typeface="Roboto"/>
              <a:cs typeface="Roboto"/>
              <a:sym typeface="Roboto"/>
            </a:endParaRPr>
          </a:p>
          <a:p>
            <a:pPr marL="0" lvl="0" indent="0" algn="l" rtl="0">
              <a:lnSpc>
                <a:spcPct val="115000"/>
              </a:lnSpc>
              <a:spcBef>
                <a:spcPts val="300"/>
              </a:spcBef>
              <a:spcAft>
                <a:spcPts val="0"/>
              </a:spcAft>
              <a:buNone/>
            </a:pPr>
            <a:r>
              <a:rPr lang="en" sz="1050">
                <a:solidFill>
                  <a:srgbClr val="1155CC"/>
                </a:solidFill>
                <a:highlight>
                  <a:srgbClr val="FFFFFF"/>
                </a:highlight>
                <a:uFill>
                  <a:noFill/>
                </a:uFill>
                <a:latin typeface="Roboto"/>
                <a:ea typeface="Roboto"/>
                <a:cs typeface="Roboto"/>
                <a:sym typeface="Roboto"/>
                <a:hlinkClick r:id="rId3">
                  <a:extLst>
                    <a:ext uri="{A12FA001-AC4F-418D-AE19-62706E023703}">
                      <ahyp:hlinkClr xmlns:ahyp="http://schemas.microsoft.com/office/drawing/2018/hyperlinkcolor" val="tx"/>
                    </a:ext>
                  </a:extLst>
                </a:hlinkClick>
              </a:rPr>
              <a:t>bcnephro.com</a:t>
            </a:r>
            <a:endParaRPr sz="1800">
              <a:solidFill>
                <a:srgbClr val="1155CC"/>
              </a:solidFill>
              <a:latin typeface="Roboto"/>
              <a:ea typeface="Roboto"/>
              <a:cs typeface="Roboto"/>
              <a:sym typeface="Roboto"/>
            </a:endParaRPr>
          </a:p>
          <a:p>
            <a:pPr marL="914400" lvl="0" indent="457200" algn="l" rtl="0">
              <a:lnSpc>
                <a:spcPct val="115000"/>
              </a:lnSpc>
              <a:spcBef>
                <a:spcPts val="0"/>
              </a:spcBef>
              <a:spcAft>
                <a:spcPts val="0"/>
              </a:spcAft>
              <a:buNone/>
            </a:pPr>
            <a:endParaRPr sz="1800">
              <a:solidFill>
                <a:srgbClr val="1155CC"/>
              </a:solidFill>
              <a:latin typeface="Roboto"/>
              <a:ea typeface="Roboto"/>
              <a:cs typeface="Roboto"/>
              <a:sym typeface="Roboto"/>
            </a:endParaRPr>
          </a:p>
          <a:p>
            <a:pPr marL="914400" lvl="0" indent="457200" algn="l" rtl="0">
              <a:lnSpc>
                <a:spcPct val="115000"/>
              </a:lnSpc>
              <a:spcBef>
                <a:spcPts val="1200"/>
              </a:spcBef>
              <a:spcAft>
                <a:spcPts val="0"/>
              </a:spcAft>
              <a:buNone/>
            </a:pPr>
            <a:r>
              <a:rPr lang="en" sz="1800" u="sng">
                <a:solidFill>
                  <a:srgbClr val="1155CC"/>
                </a:solidFill>
                <a:latin typeface="Roboto"/>
                <a:ea typeface="Roboto"/>
                <a:cs typeface="Roboto"/>
                <a:sym typeface="Roboto"/>
                <a:hlinkClick r:id="rId4">
                  <a:extLst>
                    <a:ext uri="{A12FA001-AC4F-418D-AE19-62706E023703}">
                      <ahyp:hlinkClr xmlns:ahyp="http://schemas.microsoft.com/office/drawing/2018/hyperlinkcolor" val="tx"/>
                    </a:ext>
                  </a:extLst>
                </a:hlinkClick>
              </a:rPr>
              <a:t>Brian Cronin - YouTube</a:t>
            </a:r>
            <a:endParaRPr sz="1800">
              <a:solidFill>
                <a:srgbClr val="1155CC"/>
              </a:solidFill>
              <a:latin typeface="Roboto"/>
              <a:ea typeface="Roboto"/>
              <a:cs typeface="Roboto"/>
              <a:sym typeface="Roboto"/>
            </a:endParaRPr>
          </a:p>
          <a:p>
            <a:pPr marL="0" lvl="0" indent="0" algn="l" rtl="0">
              <a:lnSpc>
                <a:spcPct val="115000"/>
              </a:lnSpc>
              <a:spcBef>
                <a:spcPts val="1200"/>
              </a:spcBef>
              <a:spcAft>
                <a:spcPts val="0"/>
              </a:spcAft>
              <a:buNone/>
            </a:pPr>
            <a:endParaRPr sz="1800">
              <a:solidFill>
                <a:srgbClr val="434343"/>
              </a:solidFill>
              <a:latin typeface="Roboto"/>
              <a:ea typeface="Roboto"/>
              <a:cs typeface="Roboto"/>
              <a:sym typeface="Roboto"/>
            </a:endParaRPr>
          </a:p>
          <a:p>
            <a:pPr marL="0" lvl="0" indent="0" algn="l" rtl="0">
              <a:lnSpc>
                <a:spcPct val="115000"/>
              </a:lnSpc>
              <a:spcBef>
                <a:spcPts val="1200"/>
              </a:spcBef>
              <a:spcAft>
                <a:spcPts val="0"/>
              </a:spcAft>
              <a:buNone/>
            </a:pPr>
            <a:r>
              <a:rPr lang="en" sz="1800">
                <a:solidFill>
                  <a:srgbClr val="434343"/>
                </a:solidFill>
                <a:latin typeface="Roboto"/>
                <a:ea typeface="Roboto"/>
                <a:cs typeface="Roboto"/>
                <a:sym typeface="Roboto"/>
              </a:rPr>
              <a:t>		</a:t>
            </a:r>
            <a:endParaRPr sz="1800">
              <a:solidFill>
                <a:srgbClr val="434343"/>
              </a:solidFill>
              <a:latin typeface="Roboto"/>
              <a:ea typeface="Roboto"/>
              <a:cs typeface="Roboto"/>
              <a:sym typeface="Roboto"/>
            </a:endParaRPr>
          </a:p>
          <a:p>
            <a:pPr marL="0" lvl="0" indent="0" algn="l" rtl="0">
              <a:lnSpc>
                <a:spcPct val="115000"/>
              </a:lnSpc>
              <a:spcBef>
                <a:spcPts val="1200"/>
              </a:spcBef>
              <a:spcAft>
                <a:spcPts val="0"/>
              </a:spcAft>
              <a:buNone/>
            </a:pPr>
            <a:r>
              <a:rPr lang="en" sz="1800">
                <a:solidFill>
                  <a:srgbClr val="434343"/>
                </a:solidFill>
                <a:latin typeface="Roboto"/>
                <a:ea typeface="Roboto"/>
                <a:cs typeface="Roboto"/>
                <a:sym typeface="Roboto"/>
              </a:rPr>
              <a:t>			</a:t>
            </a:r>
            <a:r>
              <a:rPr lang="en" sz="1750">
                <a:solidFill>
                  <a:srgbClr val="1155CC"/>
                </a:solidFill>
                <a:highlight>
                  <a:schemeClr val="lt1"/>
                </a:highlight>
                <a:uFill>
                  <a:noFill/>
                </a:uFill>
                <a:latin typeface="Roboto"/>
                <a:ea typeface="Roboto"/>
                <a:cs typeface="Roboto"/>
                <a:sym typeface="Roboto"/>
                <a:hlinkClick r:id="rId5">
                  <a:extLst>
                    <a:ext uri="{A12FA001-AC4F-418D-AE19-62706E023703}">
                      <ahyp:hlinkClr xmlns:ahyp="http://schemas.microsoft.com/office/drawing/2018/hyperlinkcolor" val="tx"/>
                    </a:ext>
                  </a:extLst>
                </a:hlinkClick>
              </a:rPr>
              <a:t>instagram.com/bcnephro/?hl=en</a:t>
            </a:r>
            <a:endParaRPr sz="1750">
              <a:solidFill>
                <a:srgbClr val="434343"/>
              </a:solidFill>
              <a:latin typeface="Roboto"/>
              <a:ea typeface="Roboto"/>
              <a:cs typeface="Roboto"/>
              <a:sym typeface="Roboto"/>
            </a:endParaRPr>
          </a:p>
          <a:p>
            <a:pPr marL="0" lvl="0" indent="0" algn="l" rtl="0">
              <a:lnSpc>
                <a:spcPct val="115000"/>
              </a:lnSpc>
              <a:spcBef>
                <a:spcPts val="1200"/>
              </a:spcBef>
              <a:spcAft>
                <a:spcPts val="1200"/>
              </a:spcAft>
              <a:buNone/>
            </a:pPr>
            <a:r>
              <a:rPr lang="en" sz="1800">
                <a:solidFill>
                  <a:srgbClr val="434343"/>
                </a:solidFill>
                <a:latin typeface="Roboto"/>
                <a:ea typeface="Roboto"/>
                <a:cs typeface="Roboto"/>
                <a:sym typeface="Roboto"/>
              </a:rPr>
              <a:t>		</a:t>
            </a:r>
            <a:endParaRPr sz="1800">
              <a:solidFill>
                <a:srgbClr val="434343"/>
              </a:solidFill>
              <a:latin typeface="Roboto"/>
              <a:ea typeface="Roboto"/>
              <a:cs typeface="Roboto"/>
              <a:sym typeface="Roboto"/>
            </a:endParaRPr>
          </a:p>
        </p:txBody>
      </p:sp>
      <p:pic>
        <p:nvPicPr>
          <p:cNvPr id="264" name="Google Shape;264;p41"/>
          <p:cNvPicPr preferRelativeResize="0"/>
          <p:nvPr/>
        </p:nvPicPr>
        <p:blipFill>
          <a:blip r:embed="rId6">
            <a:alphaModFix/>
          </a:blip>
          <a:stretch>
            <a:fillRect/>
          </a:stretch>
        </p:blipFill>
        <p:spPr>
          <a:xfrm>
            <a:off x="318625" y="1229876"/>
            <a:ext cx="3713075" cy="743351"/>
          </a:xfrm>
          <a:prstGeom prst="rect">
            <a:avLst/>
          </a:prstGeom>
          <a:noFill/>
          <a:ln>
            <a:noFill/>
          </a:ln>
        </p:spPr>
      </p:pic>
      <p:pic>
        <p:nvPicPr>
          <p:cNvPr id="265" name="Google Shape;265;p41"/>
          <p:cNvPicPr preferRelativeResize="0"/>
          <p:nvPr/>
        </p:nvPicPr>
        <p:blipFill>
          <a:blip r:embed="rId7">
            <a:alphaModFix/>
          </a:blip>
          <a:stretch>
            <a:fillRect/>
          </a:stretch>
        </p:blipFill>
        <p:spPr>
          <a:xfrm>
            <a:off x="392900" y="2602500"/>
            <a:ext cx="933450" cy="762000"/>
          </a:xfrm>
          <a:prstGeom prst="rect">
            <a:avLst/>
          </a:prstGeom>
          <a:noFill/>
          <a:ln>
            <a:noFill/>
          </a:ln>
        </p:spPr>
      </p:pic>
      <p:pic>
        <p:nvPicPr>
          <p:cNvPr id="266" name="Google Shape;266;p41"/>
          <p:cNvPicPr preferRelativeResize="0"/>
          <p:nvPr/>
        </p:nvPicPr>
        <p:blipFill>
          <a:blip r:embed="rId8">
            <a:alphaModFix/>
          </a:blip>
          <a:stretch>
            <a:fillRect/>
          </a:stretch>
        </p:blipFill>
        <p:spPr>
          <a:xfrm>
            <a:off x="609600" y="3654475"/>
            <a:ext cx="538365" cy="607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Case 1</a:t>
            </a:r>
            <a:endParaRPr b="1"/>
          </a:p>
        </p:txBody>
      </p:sp>
      <p:sp>
        <p:nvSpPr>
          <p:cNvPr id="98" name="Google Shape;98;p1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a:t>57 yo female presents with right sided abdominal pain.</a:t>
            </a:r>
            <a:endParaRPr/>
          </a:p>
          <a:p>
            <a:pPr marL="0" lvl="0" indent="0" algn="l" rtl="0">
              <a:spcBef>
                <a:spcPts val="1200"/>
              </a:spcBef>
              <a:spcAft>
                <a:spcPts val="0"/>
              </a:spcAft>
              <a:buNone/>
            </a:pPr>
            <a:r>
              <a:rPr lang="en"/>
              <a:t>PMH: Solitary kidney s/p left nephrectomy at age of 11 for dysfunctional kidney incidentally found on imaging done for trauma.</a:t>
            </a:r>
            <a:endParaRPr/>
          </a:p>
          <a:p>
            <a:pPr marL="0" lvl="0" indent="0" algn="l" rtl="0">
              <a:spcBef>
                <a:spcPts val="1200"/>
              </a:spcBef>
              <a:spcAft>
                <a:spcPts val="0"/>
              </a:spcAft>
              <a:buNone/>
            </a:pPr>
            <a:r>
              <a:rPr lang="en"/>
              <a:t>PE: BP 131/65 HR 67 NAD, abdomen soft, nontender no palpable masses, no edema</a:t>
            </a:r>
            <a:endParaRPr/>
          </a:p>
          <a:p>
            <a:pPr marL="0" lvl="0" indent="0" algn="l" rtl="0">
              <a:spcBef>
                <a:spcPts val="1200"/>
              </a:spcBef>
              <a:spcAft>
                <a:spcPts val="0"/>
              </a:spcAft>
              <a:buNone/>
            </a:pPr>
            <a:r>
              <a:rPr lang="en"/>
              <a:t>Cr 1.19 (eGFR 53), baseline 0.91, improved to 0.85 over 12 hrs with IVF</a:t>
            </a:r>
            <a:endParaRPr/>
          </a:p>
          <a:p>
            <a:pPr marL="0" lvl="0" indent="0" algn="l" rtl="0">
              <a:spcBef>
                <a:spcPts val="1200"/>
              </a:spcBef>
              <a:spcAft>
                <a:spcPts val="0"/>
              </a:spcAft>
              <a:buNone/>
            </a:pPr>
            <a:r>
              <a:rPr lang="en"/>
              <a:t>UA: SG 1.008, neg prot, 1+ blood, neg leukocyte, 2 RBC, 1 WBC per HPF</a:t>
            </a:r>
            <a:endParaRPr/>
          </a:p>
          <a:p>
            <a:pPr marL="0" lvl="0" indent="0" algn="l" rtl="0">
              <a:spcBef>
                <a:spcPts val="1200"/>
              </a:spcBef>
              <a:spcAft>
                <a:spcPts val="0"/>
              </a:spcAft>
              <a:buNone/>
            </a:pPr>
            <a:r>
              <a:rPr lang="en"/>
              <a:t>CT (w/o contrast): Moderate to severe right hydronephrosis with abrupt narrowing of the ureteropelvic junction.</a:t>
            </a:r>
            <a:endParaRPr/>
          </a:p>
          <a:p>
            <a:pPr marL="0" lvl="0" indent="0" algn="l" rtl="0">
              <a:spcBef>
                <a:spcPts val="1200"/>
              </a:spcBef>
              <a:spcAft>
                <a:spcPts val="1200"/>
              </a:spcAft>
              <a:buNone/>
            </a:pPr>
            <a:r>
              <a:rPr lang="en" b="1">
                <a:solidFill>
                  <a:schemeClr val="dk1"/>
                </a:solidFill>
              </a:rPr>
              <a:t>What study is best to assess for obstruction?</a:t>
            </a:r>
            <a:endParaRPr b="1">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Diuretic Renal Scan</a:t>
            </a:r>
            <a:endParaRPr b="1"/>
          </a:p>
        </p:txBody>
      </p:sp>
      <p:sp>
        <p:nvSpPr>
          <p:cNvPr id="104" name="Google Shape;104;p1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rgbClr val="1C1C1C"/>
                </a:solidFill>
                <a:highlight>
                  <a:srgbClr val="FFFFFF"/>
                </a:highlight>
                <a:latin typeface="Arial"/>
                <a:ea typeface="Arial"/>
                <a:cs typeface="Arial"/>
                <a:sym typeface="Arial"/>
              </a:rPr>
              <a:t>A nuclear medicine renal scan involves imaging with a compound taken up by the kidney that is bound to a radioisotope. There are different compounds used that are bound to the radioisotope technetium:</a:t>
            </a:r>
            <a:endParaRPr>
              <a:solidFill>
                <a:srgbClr val="1C1C1C"/>
              </a:solidFill>
              <a:highlight>
                <a:srgbClr val="FFFFFF"/>
              </a:highlight>
              <a:latin typeface="Arial"/>
              <a:ea typeface="Arial"/>
              <a:cs typeface="Arial"/>
              <a:sym typeface="Arial"/>
            </a:endParaRPr>
          </a:p>
          <a:p>
            <a:pPr marL="457200" lvl="0" indent="-342900" algn="l" rtl="0">
              <a:spcBef>
                <a:spcPts val="1500"/>
              </a:spcBef>
              <a:spcAft>
                <a:spcPts val="0"/>
              </a:spcAft>
              <a:buClr>
                <a:srgbClr val="1C1C1C"/>
              </a:buClr>
              <a:buSzPts val="1800"/>
              <a:buFont typeface="Arial"/>
              <a:buChar char="●"/>
            </a:pPr>
            <a:r>
              <a:rPr lang="en">
                <a:solidFill>
                  <a:srgbClr val="1C1C1C"/>
                </a:solidFill>
                <a:highlight>
                  <a:srgbClr val="FFFFFF"/>
                </a:highlight>
                <a:latin typeface="Arial"/>
                <a:ea typeface="Arial"/>
                <a:cs typeface="Arial"/>
                <a:sym typeface="Arial"/>
              </a:rPr>
              <a:t>MAG3: 99m dimercaptosuccinic acid</a:t>
            </a:r>
            <a:endParaRPr>
              <a:solidFill>
                <a:srgbClr val="1C1C1C"/>
              </a:solidFill>
              <a:highlight>
                <a:srgbClr val="FFFFFF"/>
              </a:highlight>
              <a:latin typeface="Arial"/>
              <a:ea typeface="Arial"/>
              <a:cs typeface="Arial"/>
              <a:sym typeface="Arial"/>
            </a:endParaRPr>
          </a:p>
          <a:p>
            <a:pPr marL="914400" lvl="1" indent="-342900" algn="l" rtl="0">
              <a:spcBef>
                <a:spcPts val="0"/>
              </a:spcBef>
              <a:spcAft>
                <a:spcPts val="0"/>
              </a:spcAft>
              <a:buClr>
                <a:srgbClr val="1C1C1C"/>
              </a:buClr>
              <a:buSzPts val="1800"/>
              <a:buFont typeface="Arial"/>
              <a:buChar char="○"/>
            </a:pPr>
            <a:r>
              <a:rPr lang="en" sz="1800">
                <a:solidFill>
                  <a:srgbClr val="1C1C1C"/>
                </a:solidFill>
                <a:highlight>
                  <a:srgbClr val="FFFFFF"/>
                </a:highlight>
                <a:latin typeface="Arial"/>
                <a:ea typeface="Arial"/>
                <a:cs typeface="Arial"/>
                <a:sym typeface="Arial"/>
              </a:rPr>
              <a:t>Most common compound used for renal scans</a:t>
            </a:r>
            <a:endParaRPr sz="1800">
              <a:solidFill>
                <a:srgbClr val="1C1C1C"/>
              </a:solidFill>
              <a:highlight>
                <a:srgbClr val="FFFFFF"/>
              </a:highlight>
              <a:latin typeface="Arial"/>
              <a:ea typeface="Arial"/>
              <a:cs typeface="Arial"/>
              <a:sym typeface="Arial"/>
            </a:endParaRPr>
          </a:p>
          <a:p>
            <a:pPr marL="914400" lvl="1" indent="-342900" algn="l" rtl="0">
              <a:spcBef>
                <a:spcPts val="0"/>
              </a:spcBef>
              <a:spcAft>
                <a:spcPts val="0"/>
              </a:spcAft>
              <a:buClr>
                <a:srgbClr val="1C1C1C"/>
              </a:buClr>
              <a:buSzPts val="1800"/>
              <a:buFont typeface="Arial"/>
              <a:buChar char="○"/>
            </a:pPr>
            <a:r>
              <a:rPr lang="en" sz="1800">
                <a:solidFill>
                  <a:srgbClr val="1C1C1C"/>
                </a:solidFill>
                <a:highlight>
                  <a:srgbClr val="FFFFFF"/>
                </a:highlight>
                <a:latin typeface="Arial"/>
                <a:ea typeface="Arial"/>
                <a:cs typeface="Arial"/>
                <a:sym typeface="Arial"/>
              </a:rPr>
              <a:t>Rapid extraction by renal tubular cells. Higher extraction rate than DTPA.</a:t>
            </a:r>
            <a:endParaRPr sz="1800">
              <a:solidFill>
                <a:srgbClr val="1C1C1C"/>
              </a:solidFill>
              <a:highlight>
                <a:srgbClr val="FFFFFF"/>
              </a:highlight>
              <a:latin typeface="Arial"/>
              <a:ea typeface="Arial"/>
              <a:cs typeface="Arial"/>
              <a:sym typeface="Arial"/>
            </a:endParaRPr>
          </a:p>
          <a:p>
            <a:pPr marL="914400" lvl="1" indent="-342900" algn="l" rtl="0">
              <a:spcBef>
                <a:spcPts val="0"/>
              </a:spcBef>
              <a:spcAft>
                <a:spcPts val="0"/>
              </a:spcAft>
              <a:buClr>
                <a:srgbClr val="1C1C1C"/>
              </a:buClr>
              <a:buSzPts val="1800"/>
              <a:buFont typeface="Arial"/>
              <a:buChar char="○"/>
            </a:pPr>
            <a:r>
              <a:rPr lang="en" sz="1800">
                <a:solidFill>
                  <a:srgbClr val="1C1C1C"/>
                </a:solidFill>
                <a:highlight>
                  <a:srgbClr val="FFFFFF"/>
                </a:highlight>
                <a:latin typeface="Arial"/>
                <a:ea typeface="Arial"/>
                <a:cs typeface="Arial"/>
                <a:sym typeface="Arial"/>
              </a:rPr>
              <a:t>Secretion is mainly by proximal tubules</a:t>
            </a:r>
            <a:endParaRPr sz="1800">
              <a:solidFill>
                <a:srgbClr val="1C1C1C"/>
              </a:solidFill>
              <a:highlight>
                <a:srgbClr val="FFFFFF"/>
              </a:highlight>
              <a:latin typeface="Arial"/>
              <a:ea typeface="Arial"/>
              <a:cs typeface="Arial"/>
              <a:sym typeface="Arial"/>
            </a:endParaRPr>
          </a:p>
          <a:p>
            <a:pPr marL="457200" lvl="0" indent="0" algn="l" rtl="0">
              <a:spcBef>
                <a:spcPts val="1200"/>
              </a:spcBef>
              <a:spcAft>
                <a:spcPts val="0"/>
              </a:spcAft>
              <a:buNone/>
            </a:pPr>
            <a:endParaRPr>
              <a:solidFill>
                <a:srgbClr val="000000"/>
              </a:solidFill>
              <a:latin typeface="Arial"/>
              <a:ea typeface="Arial"/>
              <a:cs typeface="Arial"/>
              <a:sym typeface="Arial"/>
            </a:endParaRPr>
          </a:p>
          <a:p>
            <a:pPr marL="0" lvl="0" indent="0" algn="l" rtl="0">
              <a:spcBef>
                <a:spcPts val="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10" name="Google Shape;110;p1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fontScale="32500" lnSpcReduction="10000"/>
          </a:bodyPr>
          <a:lstStyle/>
          <a:p>
            <a:pPr marL="0" lvl="0" indent="0" algn="l" rtl="0">
              <a:lnSpc>
                <a:spcPct val="135000"/>
              </a:lnSpc>
              <a:spcBef>
                <a:spcPts val="1400"/>
              </a:spcBef>
              <a:spcAft>
                <a:spcPts val="0"/>
              </a:spcAft>
              <a:buNone/>
            </a:pPr>
            <a:r>
              <a:rPr lang="en" sz="3750" b="1">
                <a:solidFill>
                  <a:srgbClr val="1C1C1C"/>
                </a:solidFill>
                <a:highlight>
                  <a:srgbClr val="FFFFFF"/>
                </a:highlight>
                <a:latin typeface="Arial"/>
                <a:ea typeface="Arial"/>
                <a:cs typeface="Arial"/>
                <a:sym typeface="Arial"/>
              </a:rPr>
              <a:t>Evaluation of Obstructive Uropathy: Diuretic (Furosemide) Renal Scan</a:t>
            </a:r>
            <a:endParaRPr sz="3750" b="1">
              <a:solidFill>
                <a:srgbClr val="1C1C1C"/>
              </a:solidFill>
              <a:highlight>
                <a:srgbClr val="FFFFFF"/>
              </a:highlight>
              <a:latin typeface="Arial"/>
              <a:ea typeface="Arial"/>
              <a:cs typeface="Arial"/>
              <a:sym typeface="Arial"/>
            </a:endParaRPr>
          </a:p>
          <a:p>
            <a:pPr marL="0" lvl="0" indent="0" algn="l" rtl="0">
              <a:spcBef>
                <a:spcPts val="400"/>
              </a:spcBef>
              <a:spcAft>
                <a:spcPts val="0"/>
              </a:spcAft>
              <a:buNone/>
            </a:pPr>
            <a:r>
              <a:rPr lang="en" sz="3750">
                <a:solidFill>
                  <a:srgbClr val="1C1C1C"/>
                </a:solidFill>
                <a:highlight>
                  <a:srgbClr val="FFFFFF"/>
                </a:highlight>
                <a:latin typeface="Arial"/>
                <a:ea typeface="Arial"/>
                <a:cs typeface="Arial"/>
                <a:sym typeface="Arial"/>
              </a:rPr>
              <a:t>Renal scanning is often used to assess if hydronephrosis is due to true functional obstruction as opposed to anatomic non-obstructive dilatation.  Non obstructive hydronephrosis can be seen in vesicoureteral reflux, congenital malformations, or with a noncompliant bladder.</a:t>
            </a:r>
            <a:endParaRPr sz="3750">
              <a:solidFill>
                <a:srgbClr val="1C1C1C"/>
              </a:solidFill>
              <a:highlight>
                <a:srgbClr val="FFFFFF"/>
              </a:highlight>
              <a:latin typeface="Arial"/>
              <a:ea typeface="Arial"/>
              <a:cs typeface="Arial"/>
              <a:sym typeface="Arial"/>
            </a:endParaRPr>
          </a:p>
          <a:p>
            <a:pPr marL="0" lvl="0" indent="0" algn="l" rtl="0">
              <a:spcBef>
                <a:spcPts val="1500"/>
              </a:spcBef>
              <a:spcAft>
                <a:spcPts val="0"/>
              </a:spcAft>
              <a:buNone/>
            </a:pPr>
            <a:r>
              <a:rPr lang="en" sz="3750">
                <a:solidFill>
                  <a:srgbClr val="1C1C1C"/>
                </a:solidFill>
                <a:highlight>
                  <a:srgbClr val="FFFFFF"/>
                </a:highlight>
                <a:latin typeface="Arial"/>
                <a:ea typeface="Arial"/>
                <a:cs typeface="Arial"/>
                <a:sym typeface="Arial"/>
              </a:rPr>
              <a:t>In these cases a diuretic (furosemide) renal scan is performed.</a:t>
            </a:r>
            <a:endParaRPr sz="3750">
              <a:solidFill>
                <a:srgbClr val="1C1C1C"/>
              </a:solidFill>
              <a:highlight>
                <a:srgbClr val="FFFFFF"/>
              </a:highlight>
              <a:latin typeface="Arial"/>
              <a:ea typeface="Arial"/>
              <a:cs typeface="Arial"/>
              <a:sym typeface="Arial"/>
            </a:endParaRPr>
          </a:p>
          <a:p>
            <a:pPr marL="457200" lvl="0" indent="-305990" algn="l" rtl="0">
              <a:spcBef>
                <a:spcPts val="1500"/>
              </a:spcBef>
              <a:spcAft>
                <a:spcPts val="0"/>
              </a:spcAft>
              <a:buClr>
                <a:srgbClr val="1C1C1C"/>
              </a:buClr>
              <a:buSzPct val="100000"/>
              <a:buFont typeface="Arial"/>
              <a:buChar char="●"/>
            </a:pPr>
            <a:r>
              <a:rPr lang="en" sz="3750">
                <a:solidFill>
                  <a:srgbClr val="1C1C1C"/>
                </a:solidFill>
                <a:highlight>
                  <a:srgbClr val="FFFFFF"/>
                </a:highlight>
                <a:latin typeface="Arial"/>
                <a:ea typeface="Arial"/>
                <a:cs typeface="Arial"/>
                <a:sym typeface="Arial"/>
              </a:rPr>
              <a:t>The radionuclide (typically bound to MAG3) is injected.</a:t>
            </a:r>
            <a:endParaRPr sz="3750">
              <a:solidFill>
                <a:srgbClr val="1C1C1C"/>
              </a:solidFill>
              <a:highlight>
                <a:srgbClr val="FFFFFF"/>
              </a:highlight>
              <a:latin typeface="Arial"/>
              <a:ea typeface="Arial"/>
              <a:cs typeface="Arial"/>
              <a:sym typeface="Arial"/>
            </a:endParaRPr>
          </a:p>
          <a:p>
            <a:pPr marL="457200" lvl="0" indent="-305990" algn="l" rtl="0">
              <a:spcBef>
                <a:spcPts val="0"/>
              </a:spcBef>
              <a:spcAft>
                <a:spcPts val="0"/>
              </a:spcAft>
              <a:buClr>
                <a:srgbClr val="1C1C1C"/>
              </a:buClr>
              <a:buSzPct val="100000"/>
              <a:buFont typeface="Arial"/>
              <a:buChar char="●"/>
            </a:pPr>
            <a:r>
              <a:rPr lang="en" sz="3750">
                <a:solidFill>
                  <a:srgbClr val="1C1C1C"/>
                </a:solidFill>
                <a:highlight>
                  <a:srgbClr val="FFFFFF"/>
                </a:highlight>
                <a:latin typeface="Arial"/>
                <a:ea typeface="Arial"/>
                <a:cs typeface="Arial"/>
                <a:sym typeface="Arial"/>
              </a:rPr>
              <a:t>Renal excretion of the radiotracer is assessed.</a:t>
            </a:r>
            <a:endParaRPr sz="3750">
              <a:solidFill>
                <a:srgbClr val="1C1C1C"/>
              </a:solidFill>
              <a:highlight>
                <a:srgbClr val="FFFFFF"/>
              </a:highlight>
              <a:latin typeface="Arial"/>
              <a:ea typeface="Arial"/>
              <a:cs typeface="Arial"/>
              <a:sym typeface="Arial"/>
            </a:endParaRPr>
          </a:p>
          <a:p>
            <a:pPr marL="457200" lvl="0" indent="-305990" algn="l" rtl="0">
              <a:spcBef>
                <a:spcPts val="0"/>
              </a:spcBef>
              <a:spcAft>
                <a:spcPts val="0"/>
              </a:spcAft>
              <a:buClr>
                <a:srgbClr val="1C1C1C"/>
              </a:buClr>
              <a:buSzPct val="100000"/>
              <a:buFont typeface="Arial"/>
              <a:buChar char="●"/>
            </a:pPr>
            <a:r>
              <a:rPr lang="en" sz="3750">
                <a:solidFill>
                  <a:srgbClr val="1C1C1C"/>
                </a:solidFill>
                <a:highlight>
                  <a:srgbClr val="FFFFFF"/>
                </a:highlight>
                <a:latin typeface="Arial"/>
                <a:ea typeface="Arial"/>
                <a:cs typeface="Arial"/>
                <a:sym typeface="Arial"/>
              </a:rPr>
              <a:t>Diuretic (furosemide) is administered.</a:t>
            </a:r>
            <a:endParaRPr sz="3750">
              <a:solidFill>
                <a:srgbClr val="1C1C1C"/>
              </a:solidFill>
              <a:highlight>
                <a:srgbClr val="FFFFFF"/>
              </a:highlight>
              <a:latin typeface="Arial"/>
              <a:ea typeface="Arial"/>
              <a:cs typeface="Arial"/>
              <a:sym typeface="Arial"/>
            </a:endParaRPr>
          </a:p>
          <a:p>
            <a:pPr marL="914400" lvl="1" indent="-305990" algn="l" rtl="0">
              <a:spcBef>
                <a:spcPts val="0"/>
              </a:spcBef>
              <a:spcAft>
                <a:spcPts val="0"/>
              </a:spcAft>
              <a:buClr>
                <a:srgbClr val="1C1C1C"/>
              </a:buClr>
              <a:buSzPct val="100000"/>
              <a:buFont typeface="Arial"/>
              <a:buChar char="○"/>
            </a:pPr>
            <a:r>
              <a:rPr lang="en" sz="3750">
                <a:solidFill>
                  <a:srgbClr val="1C1C1C"/>
                </a:solidFill>
                <a:highlight>
                  <a:srgbClr val="FFFFFF"/>
                </a:highlight>
                <a:latin typeface="Arial"/>
                <a:ea typeface="Arial"/>
                <a:cs typeface="Arial"/>
                <a:sym typeface="Arial"/>
              </a:rPr>
              <a:t>If radiotracer excretion increases (normal half life &lt; 9.8 minutes), indicative of non obstructive dilatation.</a:t>
            </a:r>
            <a:endParaRPr sz="3750">
              <a:solidFill>
                <a:srgbClr val="1C1C1C"/>
              </a:solidFill>
              <a:highlight>
                <a:srgbClr val="FFFFFF"/>
              </a:highlight>
              <a:latin typeface="Arial"/>
              <a:ea typeface="Arial"/>
              <a:cs typeface="Arial"/>
              <a:sym typeface="Arial"/>
            </a:endParaRPr>
          </a:p>
          <a:p>
            <a:pPr marL="914400" lvl="1" indent="-305990" algn="l" rtl="0">
              <a:spcBef>
                <a:spcPts val="0"/>
              </a:spcBef>
              <a:spcAft>
                <a:spcPts val="0"/>
              </a:spcAft>
              <a:buClr>
                <a:srgbClr val="1C1C1C"/>
              </a:buClr>
              <a:buSzPct val="100000"/>
              <a:buFont typeface="Arial"/>
              <a:buChar char="○"/>
            </a:pPr>
            <a:r>
              <a:rPr lang="en" sz="3750">
                <a:solidFill>
                  <a:srgbClr val="1C1C1C"/>
                </a:solidFill>
                <a:highlight>
                  <a:srgbClr val="FFFFFF"/>
                </a:highlight>
                <a:latin typeface="Arial"/>
                <a:ea typeface="Arial"/>
                <a:cs typeface="Arial"/>
                <a:sym typeface="Arial"/>
              </a:rPr>
              <a:t>If radiotracer excretion unaffected or minimally effective (prolonged half life &gt; 20 minutes) consistent with obstructive uropathy</a:t>
            </a:r>
            <a:endParaRPr sz="3750">
              <a:solidFill>
                <a:srgbClr val="1C1C1C"/>
              </a:solidFill>
              <a:highlight>
                <a:srgbClr val="FFFFFF"/>
              </a:highlight>
              <a:latin typeface="Arial"/>
              <a:ea typeface="Arial"/>
              <a:cs typeface="Arial"/>
              <a:sym typeface="Arial"/>
            </a:endParaRPr>
          </a:p>
          <a:p>
            <a:pPr marL="457200" lvl="0" indent="-305990" algn="l" rtl="0">
              <a:spcBef>
                <a:spcPts val="0"/>
              </a:spcBef>
              <a:spcAft>
                <a:spcPts val="0"/>
              </a:spcAft>
              <a:buClr>
                <a:srgbClr val="1C1C1C"/>
              </a:buClr>
              <a:buSzPct val="100000"/>
              <a:buFont typeface="Arial"/>
              <a:buChar char="●"/>
            </a:pPr>
            <a:r>
              <a:rPr lang="en" sz="3750">
                <a:solidFill>
                  <a:srgbClr val="1C1C1C"/>
                </a:solidFill>
                <a:highlight>
                  <a:srgbClr val="FFFFFF"/>
                </a:highlight>
                <a:latin typeface="Arial"/>
                <a:ea typeface="Arial"/>
                <a:cs typeface="Arial"/>
                <a:sym typeface="Arial"/>
              </a:rPr>
              <a:t>NSAIDS should not be administered as affect radionuclide excretion</a:t>
            </a:r>
            <a:endParaRPr sz="3750">
              <a:solidFill>
                <a:srgbClr val="1C1C1C"/>
              </a:solidFill>
              <a:highlight>
                <a:srgbClr val="FFFFFF"/>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Indications for Renal Scan</a:t>
            </a:r>
            <a:endParaRPr/>
          </a:p>
        </p:txBody>
      </p:sp>
      <p:sp>
        <p:nvSpPr>
          <p:cNvPr id="116" name="Google Shape;116;p1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r>
              <a:rPr lang="en"/>
              <a:t>* Common Uses</a:t>
            </a:r>
            <a:endParaRPr/>
          </a:p>
        </p:txBody>
      </p:sp>
      <p:pic>
        <p:nvPicPr>
          <p:cNvPr id="117" name="Google Shape;117;p18" descr="Common Uses"/>
          <p:cNvPicPr preferRelativeResize="0"/>
          <p:nvPr/>
        </p:nvPicPr>
        <p:blipFill>
          <a:blip r:embed="rId3">
            <a:alphaModFix/>
          </a:blip>
          <a:stretch>
            <a:fillRect/>
          </a:stretch>
        </p:blipFill>
        <p:spPr>
          <a:xfrm>
            <a:off x="990600" y="1371600"/>
            <a:ext cx="7658100" cy="27908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Case 2</a:t>
            </a:r>
            <a:endParaRPr b="1"/>
          </a:p>
        </p:txBody>
      </p:sp>
      <p:sp>
        <p:nvSpPr>
          <p:cNvPr id="123" name="Google Shape;123;p1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en"/>
              <a:t>58 year old male referred for stage 3 CKD.   </a:t>
            </a:r>
            <a:endParaRPr/>
          </a:p>
          <a:p>
            <a:pPr marL="0" lvl="0" indent="0" algn="l" rtl="0">
              <a:spcBef>
                <a:spcPts val="1200"/>
              </a:spcBef>
              <a:spcAft>
                <a:spcPts val="0"/>
              </a:spcAft>
              <a:buNone/>
            </a:pPr>
            <a:r>
              <a:rPr lang="en"/>
              <a:t>PMH: HTN, DM, hyperlipidemia</a:t>
            </a:r>
            <a:endParaRPr/>
          </a:p>
          <a:p>
            <a:pPr marL="0" lvl="0" indent="0" algn="l" rtl="0">
              <a:spcBef>
                <a:spcPts val="1200"/>
              </a:spcBef>
              <a:spcAft>
                <a:spcPts val="0"/>
              </a:spcAft>
              <a:buNone/>
            </a:pPr>
            <a:r>
              <a:rPr lang="en"/>
              <a:t>SH: 10 pack year history of smoking, quit 25 years ago</a:t>
            </a:r>
            <a:endParaRPr/>
          </a:p>
          <a:p>
            <a:pPr marL="0" lvl="0" indent="0" algn="l" rtl="0">
              <a:spcBef>
                <a:spcPts val="1200"/>
              </a:spcBef>
              <a:spcAft>
                <a:spcPts val="0"/>
              </a:spcAft>
              <a:buNone/>
            </a:pPr>
            <a:r>
              <a:rPr lang="en"/>
              <a:t>Medications: Lisinopril, dapagliflozin, rosuvastatin, aspirin</a:t>
            </a:r>
            <a:endParaRPr/>
          </a:p>
          <a:p>
            <a:pPr marL="0" lvl="0" indent="0" algn="l" rtl="0">
              <a:spcBef>
                <a:spcPts val="1200"/>
              </a:spcBef>
              <a:spcAft>
                <a:spcPts val="0"/>
              </a:spcAft>
              <a:buNone/>
            </a:pPr>
            <a:r>
              <a:rPr lang="en"/>
              <a:t>PE: BP 146/84 HR 72, NAD. No edema</a:t>
            </a:r>
            <a:endParaRPr/>
          </a:p>
          <a:p>
            <a:pPr marL="0" lvl="0" indent="0" algn="l" rtl="0">
              <a:spcBef>
                <a:spcPts val="1200"/>
              </a:spcBef>
              <a:spcAft>
                <a:spcPts val="0"/>
              </a:spcAft>
              <a:buNone/>
            </a:pPr>
            <a:r>
              <a:rPr lang="en"/>
              <a:t>Labs: C4 1.54 (eGFR 52), UA: trace protein; neg blood; neg leukocyte, UACR 240 mg/g</a:t>
            </a:r>
            <a:endParaRPr/>
          </a:p>
          <a:p>
            <a:pPr marL="0" lvl="0" indent="0" algn="l" rtl="0">
              <a:spcBef>
                <a:spcPts val="1200"/>
              </a:spcBef>
              <a:spcAft>
                <a:spcPts val="0"/>
              </a:spcAft>
              <a:buNone/>
            </a:pPr>
            <a:r>
              <a:rPr lang="en"/>
              <a:t>US: Normal size and echogenicity.  3 cm cyst with complex features in the right upper pole</a:t>
            </a:r>
            <a:endParaRPr/>
          </a:p>
          <a:p>
            <a:pPr marL="0" lvl="0" indent="0" algn="l" rtl="0">
              <a:spcBef>
                <a:spcPts val="1200"/>
              </a:spcBef>
              <a:spcAft>
                <a:spcPts val="0"/>
              </a:spcAft>
              <a:buNone/>
            </a:pPr>
            <a:r>
              <a:rPr lang="en" b="1">
                <a:solidFill>
                  <a:schemeClr val="dk1"/>
                </a:solidFill>
              </a:rPr>
              <a:t>What is the best study to assess the cyst?</a:t>
            </a:r>
            <a:endParaRPr b="1">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CT Urogram</a:t>
            </a:r>
            <a:endParaRPr b="1"/>
          </a:p>
        </p:txBody>
      </p:sp>
      <p:sp>
        <p:nvSpPr>
          <p:cNvPr id="129" name="Google Shape;129;p20"/>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CT urogram: 3 phase CT with contrast</a:t>
            </a:r>
            <a:endParaRPr/>
          </a:p>
          <a:p>
            <a:pPr marL="914400" lvl="1" indent="-317500" algn="l" rtl="0">
              <a:spcBef>
                <a:spcPts val="0"/>
              </a:spcBef>
              <a:spcAft>
                <a:spcPts val="0"/>
              </a:spcAft>
              <a:buSzPts val="1400"/>
              <a:buChar char="○"/>
            </a:pPr>
            <a:r>
              <a:rPr lang="en"/>
              <a:t>Non contrast phase</a:t>
            </a:r>
            <a:endParaRPr/>
          </a:p>
          <a:p>
            <a:pPr marL="914400" lvl="1" indent="-317500" algn="l" rtl="0">
              <a:spcBef>
                <a:spcPts val="0"/>
              </a:spcBef>
              <a:spcAft>
                <a:spcPts val="0"/>
              </a:spcAft>
              <a:buSzPts val="1400"/>
              <a:buChar char="○"/>
            </a:pPr>
            <a:r>
              <a:rPr lang="en"/>
              <a:t>Nephrogenic phase</a:t>
            </a:r>
            <a:endParaRPr/>
          </a:p>
          <a:p>
            <a:pPr marL="914400" lvl="1" indent="-317500" algn="l" rtl="0">
              <a:spcBef>
                <a:spcPts val="0"/>
              </a:spcBef>
              <a:spcAft>
                <a:spcPts val="0"/>
              </a:spcAft>
              <a:buSzPts val="1400"/>
              <a:buChar char="○"/>
            </a:pPr>
            <a:r>
              <a:rPr lang="en"/>
              <a:t>Excretory phase</a:t>
            </a:r>
            <a:endParaRPr/>
          </a:p>
          <a:p>
            <a:pPr marL="457200" lvl="0" indent="-342900" algn="l" rtl="0">
              <a:spcBef>
                <a:spcPts val="0"/>
              </a:spcBef>
              <a:spcAft>
                <a:spcPts val="0"/>
              </a:spcAft>
              <a:buSzPts val="1800"/>
              <a:buChar char="●"/>
            </a:pPr>
            <a:r>
              <a:rPr lang="en"/>
              <a:t>Test of choice for urologic evaluation of hematuria</a:t>
            </a:r>
            <a:endParaRPr/>
          </a:p>
          <a:p>
            <a:pPr marL="457200" lvl="0" indent="-342900" algn="l" rtl="0">
              <a:spcBef>
                <a:spcPts val="0"/>
              </a:spcBef>
              <a:spcAft>
                <a:spcPts val="0"/>
              </a:spcAft>
              <a:buSzPts val="1800"/>
              <a:buChar char="●"/>
            </a:pPr>
            <a:r>
              <a:rPr lang="en"/>
              <a:t>Contrast required to rule out renal malignancy</a:t>
            </a:r>
            <a:endParaRPr/>
          </a:p>
          <a:p>
            <a:pPr marL="914400" lvl="1" indent="-317500" algn="l" rtl="0">
              <a:spcBef>
                <a:spcPts val="0"/>
              </a:spcBef>
              <a:spcAft>
                <a:spcPts val="0"/>
              </a:spcAft>
              <a:buSzPts val="1400"/>
              <a:buChar char="○"/>
            </a:pPr>
            <a:r>
              <a:rPr lang="en"/>
              <a:t>Benign lesions do not enhance</a:t>
            </a:r>
            <a:endParaRPr/>
          </a:p>
          <a:p>
            <a:pPr marL="914400" lvl="1" indent="-317500" algn="l" rtl="0">
              <a:spcBef>
                <a:spcPts val="0"/>
              </a:spcBef>
              <a:spcAft>
                <a:spcPts val="0"/>
              </a:spcAft>
              <a:buSzPts val="1400"/>
              <a:buChar char="○"/>
            </a:pPr>
            <a:r>
              <a:rPr lang="en"/>
              <a:t>Renal cell carcinomas enhance</a:t>
            </a:r>
            <a:endParaRPr/>
          </a:p>
          <a:p>
            <a:pPr marL="914400" lvl="1" indent="-317500" algn="l" rtl="0">
              <a:spcBef>
                <a:spcPts val="0"/>
              </a:spcBef>
              <a:spcAft>
                <a:spcPts val="0"/>
              </a:spcAft>
              <a:buSzPts val="1400"/>
              <a:buChar char="○"/>
            </a:pPr>
            <a:r>
              <a:rPr lang="en"/>
              <a:t>Oncocytomas and lipid poor angiomyolipomas (benign neoplasms) also enhance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b="1"/>
              <a:t>Renal Cyst Classification</a:t>
            </a:r>
            <a:endParaRPr b="1"/>
          </a:p>
        </p:txBody>
      </p:sp>
      <p:sp>
        <p:nvSpPr>
          <p:cNvPr id="135" name="Google Shape;135;p21"/>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36" name="Google Shape;136;p21" descr="Bosniak"/>
          <p:cNvPicPr preferRelativeResize="0"/>
          <p:nvPr/>
        </p:nvPicPr>
        <p:blipFill>
          <a:blip r:embed="rId3">
            <a:alphaModFix/>
          </a:blip>
          <a:stretch>
            <a:fillRect/>
          </a:stretch>
        </p:blipFill>
        <p:spPr>
          <a:xfrm>
            <a:off x="1295400" y="1219200"/>
            <a:ext cx="6397425" cy="3895475"/>
          </a:xfrm>
          <a:prstGeom prst="rect">
            <a:avLst/>
          </a:prstGeom>
          <a:noFill/>
          <a:ln>
            <a:noFill/>
          </a:ln>
        </p:spPr>
      </p:pic>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1690</Words>
  <Application>Microsoft Office PowerPoint</Application>
  <PresentationFormat>On-screen Show (16:9)</PresentationFormat>
  <Paragraphs>187</Paragraphs>
  <Slides>29</Slides>
  <Notes>29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Roboto</vt:lpstr>
      <vt:lpstr>Geometric</vt:lpstr>
      <vt:lpstr>Radiology and the Kidney</vt:lpstr>
      <vt:lpstr>PowerPoint Presentation</vt:lpstr>
      <vt:lpstr>Case 1</vt:lpstr>
      <vt:lpstr>Diuretic Renal Scan</vt:lpstr>
      <vt:lpstr>PowerPoint Presentation</vt:lpstr>
      <vt:lpstr>Indications for Renal Scan</vt:lpstr>
      <vt:lpstr>Case 2</vt:lpstr>
      <vt:lpstr>CT Urogram</vt:lpstr>
      <vt:lpstr>Renal Cyst Classification</vt:lpstr>
      <vt:lpstr>Case 3</vt:lpstr>
      <vt:lpstr>ADPKD</vt:lpstr>
      <vt:lpstr>Case 4</vt:lpstr>
      <vt:lpstr>Contrast Nephropathy</vt:lpstr>
      <vt:lpstr>Contrast Nephropathy</vt:lpstr>
      <vt:lpstr>Contrast Nephropathy</vt:lpstr>
      <vt:lpstr>Case 5</vt:lpstr>
      <vt:lpstr>MRI Contrast</vt:lpstr>
      <vt:lpstr>Gadolinium Agents</vt:lpstr>
      <vt:lpstr>Is Gadolinium Nephrotoxic?</vt:lpstr>
      <vt:lpstr>Nephrogenic Systemic Fibrosis</vt:lpstr>
      <vt:lpstr>Nephrogenic Systemic Fibrosis</vt:lpstr>
      <vt:lpstr>Gadolinium</vt:lpstr>
      <vt:lpstr>Gadolinium in CKD</vt:lpstr>
      <vt:lpstr>Case 6</vt:lpstr>
      <vt:lpstr>KUB X Ray</vt:lpstr>
      <vt:lpstr>KUB X Ray</vt:lpstr>
      <vt:lpstr>Ultrasound</vt:lpstr>
      <vt:lpstr>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Brian Cronin</cp:lastModifiedBy>
  <cp:revision>1</cp:revision>
  <dcterms:modified xsi:type="dcterms:W3CDTF">2025-03-14T19:11:09Z</dcterms:modified>
</cp:coreProperties>
</file>