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Lst>
  <p:sldSz cy="5143500" cx="9144000"/>
  <p:notesSz cx="6858000" cy="9144000"/>
  <p:embeddedFontLst>
    <p:embeddedFont>
      <p:font typeface="Roboto"/>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D53EDE9-E0BA-422C-893A-EBD1EC60D0E2}">
  <a:tblStyle styleId="{9D53EDE9-E0BA-422C-893A-EBD1EC60D0E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slide" Target="slides/slide36.xml"/><Relationship Id="rId41" Type="http://schemas.openxmlformats.org/officeDocument/2006/relationships/slide" Target="slides/slide35.xml"/><Relationship Id="rId22" Type="http://schemas.openxmlformats.org/officeDocument/2006/relationships/slide" Target="slides/slide16.xml"/><Relationship Id="rId44" Type="http://schemas.openxmlformats.org/officeDocument/2006/relationships/font" Target="fonts/Roboto-bold.fntdata"/><Relationship Id="rId21" Type="http://schemas.openxmlformats.org/officeDocument/2006/relationships/slide" Target="slides/slide15.xml"/><Relationship Id="rId43" Type="http://schemas.openxmlformats.org/officeDocument/2006/relationships/font" Target="fonts/Roboto-regular.fntdata"/><Relationship Id="rId24" Type="http://schemas.openxmlformats.org/officeDocument/2006/relationships/slide" Target="slides/slide18.xml"/><Relationship Id="rId46" Type="http://schemas.openxmlformats.org/officeDocument/2006/relationships/font" Target="fonts/Roboto-boldItalic.fntdata"/><Relationship Id="rId23" Type="http://schemas.openxmlformats.org/officeDocument/2006/relationships/slide" Target="slides/slide17.xml"/><Relationship Id="rId45" Type="http://schemas.openxmlformats.org/officeDocument/2006/relationships/font" Target="fonts/Robot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bc4fa3a29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bc4fa3a29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bc4d9178c6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bc4d9178c6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bc528e408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bc528e408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bc528e408e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bc528e408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bc4fa3a29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bc4fa3a29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bc4fa3a29b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bc4fa3a29b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bc4fa3a29b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bc4fa3a29b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bc4fa3a29b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bc4fa3a29b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bc7c50e7c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2bc7c50e7c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bc4d9178c6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bc4d9178c6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be8981a486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be8981a486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bc7c50e7c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bc7c50e7c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40f9cd7ffc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340f9cd7ffc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340f9cd7ffc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340f9cd7ffc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bc7c50e7c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2bc7c50e7c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bc7c50e7ce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2bc7c50e7ce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be8981a486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2be8981a486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be8981a486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2be8981a486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be8981a486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2be8981a486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bc7c50e7ce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2bc7c50e7ce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bc7c50e7ce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2bc7c50e7ce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bc4d9178c6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bc4d9178c6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bc4d9178c6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2bc4d9178c6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bc4fa3a29b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2bc4fa3a29b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bc4d9178c6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2bc4d9178c6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2be8981a486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2be8981a486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2bc4fa3a29b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2bc4fa3a29b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2bc4fa3a29b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2bc4fa3a29b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40f9cd7ff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340f9cd7ff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bc528e408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bc528e408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bc528e408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bc528e408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bc4d9178c6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bc4d9178c6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bc4d9178c6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bc4d9178c6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bc4d9178c6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bc4d9178c6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bc4fa3a29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bc4fa3a29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598100" y="1775222"/>
            <a:ext cx="8222100" cy="838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17" name="Google Shape;17;p2"/>
          <p:cNvSpPr txBox="1"/>
          <p:nvPr>
            <p:ph idx="1" type="subTitle"/>
          </p:nvPr>
        </p:nvSpPr>
        <p:spPr>
          <a:xfrm>
            <a:off x="598088" y="2715913"/>
            <a:ext cx="8222100" cy="4329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p:txBody>
      </p:sp>
      <p:sp>
        <p:nvSpPr>
          <p:cNvPr id="18" name="Google Shape;18;p2"/>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69"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 name="Google Shape;76;p11"/>
          <p:cNvSpPr txBox="1"/>
          <p:nvPr>
            <p:ph hasCustomPrompt="1" type="title"/>
          </p:nvPr>
        </p:nvSpPr>
        <p:spPr>
          <a:xfrm>
            <a:off x="311700" y="1256050"/>
            <a:ext cx="8520600" cy="20307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p:nvPr>
            <p:ph idx="1" type="body"/>
          </p:nvPr>
        </p:nvSpPr>
        <p:spPr>
          <a:xfrm>
            <a:off x="311700" y="3369225"/>
            <a:ext cx="8520600" cy="1281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0"/>
              </a:spcBef>
              <a:spcAft>
                <a:spcPts val="0"/>
              </a:spcAft>
              <a:buClr>
                <a:schemeClr val="lt1"/>
              </a:buClr>
              <a:buSzPts val="1400"/>
              <a:buChar char="○"/>
              <a:defRPr>
                <a:solidFill>
                  <a:schemeClr val="lt1"/>
                </a:solidFill>
              </a:defRPr>
            </a:lvl2pPr>
            <a:lvl3pPr indent="-317500" lvl="2" marL="1371600" algn="ctr">
              <a:spcBef>
                <a:spcPts val="0"/>
              </a:spcBef>
              <a:spcAft>
                <a:spcPts val="0"/>
              </a:spcAft>
              <a:buClr>
                <a:schemeClr val="lt1"/>
              </a:buClr>
              <a:buSzPts val="1400"/>
              <a:buChar char="■"/>
              <a:defRPr>
                <a:solidFill>
                  <a:schemeClr val="lt1"/>
                </a:solidFill>
              </a:defRPr>
            </a:lvl3pPr>
            <a:lvl4pPr indent="-317500" lvl="3" marL="1828800" algn="ctr">
              <a:spcBef>
                <a:spcPts val="0"/>
              </a:spcBef>
              <a:spcAft>
                <a:spcPts val="0"/>
              </a:spcAft>
              <a:buClr>
                <a:schemeClr val="lt1"/>
              </a:buClr>
              <a:buSzPts val="1400"/>
              <a:buChar char="●"/>
              <a:defRPr>
                <a:solidFill>
                  <a:schemeClr val="lt1"/>
                </a:solidFill>
              </a:defRPr>
            </a:lvl4pPr>
            <a:lvl5pPr indent="-317500" lvl="4" marL="2286000" algn="ctr">
              <a:spcBef>
                <a:spcPts val="0"/>
              </a:spcBef>
              <a:spcAft>
                <a:spcPts val="0"/>
              </a:spcAft>
              <a:buClr>
                <a:schemeClr val="lt1"/>
              </a:buClr>
              <a:buSzPts val="1400"/>
              <a:buChar char="○"/>
              <a:defRPr>
                <a:solidFill>
                  <a:schemeClr val="lt1"/>
                </a:solidFill>
              </a:defRPr>
            </a:lvl5pPr>
            <a:lvl6pPr indent="-317500" lvl="5" marL="2743200" algn="ctr">
              <a:spcBef>
                <a:spcPts val="0"/>
              </a:spcBef>
              <a:spcAft>
                <a:spcPts val="0"/>
              </a:spcAft>
              <a:buClr>
                <a:schemeClr val="lt1"/>
              </a:buClr>
              <a:buSzPts val="1400"/>
              <a:buChar char="■"/>
              <a:defRPr>
                <a:solidFill>
                  <a:schemeClr val="lt1"/>
                </a:solidFill>
              </a:defRPr>
            </a:lvl6pPr>
            <a:lvl7pPr indent="-317500" lvl="6" marL="3200400" algn="ctr">
              <a:spcBef>
                <a:spcPts val="0"/>
              </a:spcBef>
              <a:spcAft>
                <a:spcPts val="0"/>
              </a:spcAft>
              <a:buClr>
                <a:schemeClr val="lt1"/>
              </a:buClr>
              <a:buSzPts val="1400"/>
              <a:buChar char="●"/>
              <a:defRPr>
                <a:solidFill>
                  <a:schemeClr val="lt1"/>
                </a:solidFill>
              </a:defRPr>
            </a:lvl7pPr>
            <a:lvl8pPr indent="-317500" lvl="7" marL="3657600" algn="ctr">
              <a:spcBef>
                <a:spcPts val="0"/>
              </a:spcBef>
              <a:spcAft>
                <a:spcPts val="0"/>
              </a:spcAft>
              <a:buClr>
                <a:schemeClr val="lt1"/>
              </a:buClr>
              <a:buSzPts val="1400"/>
              <a:buChar char="○"/>
              <a:defRPr>
                <a:solidFill>
                  <a:schemeClr val="lt1"/>
                </a:solidFill>
              </a:defRPr>
            </a:lvl8pPr>
            <a:lvl9pPr indent="-317500" lvl="8" marL="4114800" algn="ctr">
              <a:spcBef>
                <a:spcPts val="0"/>
              </a:spcBef>
              <a:spcAft>
                <a:spcPts val="0"/>
              </a:spcAft>
              <a:buClr>
                <a:schemeClr val="lt1"/>
              </a:buClr>
              <a:buSzPts val="1400"/>
              <a:buChar char="■"/>
              <a:defRPr>
                <a:solidFill>
                  <a:schemeClr val="lt1"/>
                </a:solidFill>
              </a:defRPr>
            </a:lvl9pPr>
          </a:lstStyle>
          <a:p/>
        </p:txBody>
      </p:sp>
      <p:sp>
        <p:nvSpPr>
          <p:cNvPr id="78" name="Google Shape;78;p11"/>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9" name="Shape 79"/>
        <p:cNvGrpSpPr/>
        <p:nvPr/>
      </p:nvGrpSpPr>
      <p:grpSpPr>
        <a:xfrm>
          <a:off x="0" y="0"/>
          <a:ext cx="0" cy="0"/>
          <a:chOff x="0" y="0"/>
          <a:chExt cx="0" cy="0"/>
        </a:xfrm>
      </p:grpSpPr>
      <p:sp>
        <p:nvSpPr>
          <p:cNvPr id="80" name="Google Shape;80;p12"/>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9"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 name="Google Shape;26;p3"/>
          <p:cNvSpPr txBox="1"/>
          <p:nvPr>
            <p:ph type="title"/>
          </p:nvPr>
        </p:nvSpPr>
        <p:spPr>
          <a:xfrm>
            <a:off x="598100" y="2152347"/>
            <a:ext cx="8222100" cy="838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27" name="Google Shape;27;p3"/>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4"/>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6" name="Google Shape;36;p4"/>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37" name="Google Shape;37;p4"/>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8" name="Shape 38"/>
        <p:cNvGrpSpPr/>
        <p:nvPr/>
      </p:nvGrpSpPr>
      <p:grpSpPr>
        <a:xfrm>
          <a:off x="0" y="0"/>
          <a:ext cx="0" cy="0"/>
          <a:chOff x="0" y="0"/>
          <a:chExt cx="0" cy="0"/>
        </a:xfrm>
      </p:grpSpPr>
      <p:sp>
        <p:nvSpPr>
          <p:cNvPr id="39" name="Google Shape;39;p5"/>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0" name="Google Shape;40;p5"/>
          <p:cNvSpPr txBox="1"/>
          <p:nvPr>
            <p:ph idx="1" type="body"/>
          </p:nvPr>
        </p:nvSpPr>
        <p:spPr>
          <a:xfrm>
            <a:off x="311700" y="1229975"/>
            <a:ext cx="3999900" cy="3339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5"/>
          <p:cNvSpPr txBox="1"/>
          <p:nvPr>
            <p:ph idx="2" type="body"/>
          </p:nvPr>
        </p:nvSpPr>
        <p:spPr>
          <a:xfrm>
            <a:off x="4832400" y="1229975"/>
            <a:ext cx="3999900" cy="3339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2" name="Google Shape;42;p5"/>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6"/>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5" name="Google Shape;45;p6"/>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6" name="Shape 46"/>
        <p:cNvGrpSpPr/>
        <p:nvPr/>
      </p:nvGrpSpPr>
      <p:grpSpPr>
        <a:xfrm>
          <a:off x="0" y="0"/>
          <a:ext cx="0" cy="0"/>
          <a:chOff x="0" y="0"/>
          <a:chExt cx="0" cy="0"/>
        </a:xfrm>
      </p:grpSpPr>
      <p:sp>
        <p:nvSpPr>
          <p:cNvPr id="47" name="Google Shape;47;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8" name="Google Shape;48;p7"/>
          <p:cNvSpPr txBox="1"/>
          <p:nvPr>
            <p:ph idx="1" type="body"/>
          </p:nvPr>
        </p:nvSpPr>
        <p:spPr>
          <a:xfrm>
            <a:off x="311700" y="1465804"/>
            <a:ext cx="2808000" cy="3103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9" name="Google Shape;49;p7"/>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50"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58" name="Google Shape;58;p8"/>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9"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 name="Google Shape;6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62" name="Google Shape;62;p9"/>
          <p:cNvSpPr txBox="1"/>
          <p:nvPr>
            <p:ph type="title"/>
          </p:nvPr>
        </p:nvSpPr>
        <p:spPr>
          <a:xfrm>
            <a:off x="265500" y="1151100"/>
            <a:ext cx="4045200" cy="1564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3" name="Google Shape;63;p9"/>
          <p:cNvSpPr txBox="1"/>
          <p:nvPr>
            <p:ph idx="1" type="subTitle"/>
          </p:nvPr>
        </p:nvSpPr>
        <p:spPr>
          <a:xfrm>
            <a:off x="265500" y="2769001"/>
            <a:ext cx="4045200" cy="12693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4" name="Google Shape;6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65" name="Google Shape;65;p9"/>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6" name="Shape 66"/>
        <p:cNvGrpSpPr/>
        <p:nvPr/>
      </p:nvGrpSpPr>
      <p:grpSpPr>
        <a:xfrm>
          <a:off x="0" y="0"/>
          <a:ext cx="0" cy="0"/>
          <a:chOff x="0" y="0"/>
          <a:chExt cx="0" cy="0"/>
        </a:xfrm>
      </p:grpSpPr>
      <p:sp>
        <p:nvSpPr>
          <p:cNvPr id="67" name="Google Shape;67;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68" name="Google Shape;68;p10"/>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eometr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7" name="Google Shape;7;p1"/>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bcnephro.com/minimal-change-disease-cause-of-nephrotic-syndrome/" TargetMode="External"/><Relationship Id="rId4" Type="http://schemas.openxmlformats.org/officeDocument/2006/relationships/hyperlink" Target="https://bcnephro.com/fsgs-focal-segmental-glomerulosclerosis/" TargetMode="External"/><Relationship Id="rId9" Type="http://schemas.openxmlformats.org/officeDocument/2006/relationships/hyperlink" Target="https://bcnephro.com/amyloidosis/" TargetMode="External"/><Relationship Id="rId5" Type="http://schemas.openxmlformats.org/officeDocument/2006/relationships/hyperlink" Target="https://bcnephro.com/membranous-nephropathy/" TargetMode="External"/><Relationship Id="rId6" Type="http://schemas.openxmlformats.org/officeDocument/2006/relationships/hyperlink" Target="https://bcnephro.com/iga-nephropathy/" TargetMode="External"/><Relationship Id="rId7" Type="http://schemas.openxmlformats.org/officeDocument/2006/relationships/hyperlink" Target="https://bcnephro.com/mpgn-membranoproliferative-glomerulonephritis/" TargetMode="External"/><Relationship Id="rId8" Type="http://schemas.openxmlformats.org/officeDocument/2006/relationships/hyperlink" Target="https://bcnephro.com/diabetic-nephropathy/"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hyperlink" Target="https://www.youtube.com/redirect?event=channel_description&amp;redir_token=QUFFLUhqbkFzcVAyZFdhNlZQREpxT2I2UkFETlY4dVJIUXxBQ3Jtc0ttbXp1NEc0VldiNFdmN05vNkhBRE4wTkJSc2FkZ2ROdVhrel8tSENEV25BeEdqQ09pUFNHZ3h3d2R4dGh4UVJPT196cVVBVXAzb2hlS2pXcTdzSnI2bjhtOFpQcmdEdlBOa1hjN1d6WWJCM0FuNGtEbw&amp;q=https%3A%2F%2Fbcnephro.com%2F" TargetMode="External"/><Relationship Id="rId4" Type="http://schemas.openxmlformats.org/officeDocument/2006/relationships/hyperlink" Target="https://www.youtube.com/channel/UC-vcGTDWnPi77tZ8usdus8w" TargetMode="External"/><Relationship Id="rId5" Type="http://schemas.openxmlformats.org/officeDocument/2006/relationships/hyperlink" Target="https://www.youtube.com/redirect?event=channel_description&amp;redir_token=QUFFLUhqbHl6VzU4RTFtZlBYblJ6dDRKQmQ4X3I1SHJGQXxBQ3Jtc0tsWXdsdVQzcXo5dVoxMERDZm5GbTFaMlRUWDk4c0EtSzN4bzJtck1rUlFjaGc2TTd1dWRUMXBZclV3Ry1yd2ttem5zNnpyWWdXd0Zuc1ExVkZ0WE5sb01jMTNrbnhNQVlxdHdIcVp6ZjlyWnpTOURJSQ&amp;q=https%3A%2F%2Fwww.instagram.com%2Fbcnephro%2F%3Fhl%3Den" TargetMode="External"/><Relationship Id="rId6" Type="http://schemas.openxmlformats.org/officeDocument/2006/relationships/image" Target="../media/image11.jpg"/><Relationship Id="rId7" Type="http://schemas.openxmlformats.org/officeDocument/2006/relationships/image" Target="../media/image6.png"/><Relationship Id="rId8"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3"/>
          <p:cNvSpPr txBox="1"/>
          <p:nvPr>
            <p:ph type="ctrTitle"/>
          </p:nvPr>
        </p:nvSpPr>
        <p:spPr>
          <a:xfrm>
            <a:off x="598100" y="1775222"/>
            <a:ext cx="8222100" cy="8388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Glomerular Diseases</a:t>
            </a:r>
            <a:endParaRPr/>
          </a:p>
        </p:txBody>
      </p:sp>
      <p:sp>
        <p:nvSpPr>
          <p:cNvPr id="86" name="Google Shape;86;p13"/>
          <p:cNvSpPr txBox="1"/>
          <p:nvPr>
            <p:ph idx="1" type="subTitle"/>
          </p:nvPr>
        </p:nvSpPr>
        <p:spPr>
          <a:xfrm>
            <a:off x="553250" y="2760771"/>
            <a:ext cx="8222100" cy="887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Brian Cronin, MD, FASN, FACP</a:t>
            </a:r>
            <a:endParaRPr/>
          </a:p>
          <a:p>
            <a:pPr indent="0" lvl="0" marL="0" rtl="0" algn="l">
              <a:spcBef>
                <a:spcPts val="0"/>
              </a:spcBef>
              <a:spcAft>
                <a:spcPts val="0"/>
              </a:spcAft>
              <a:buNone/>
            </a:pPr>
            <a:r>
              <a:rPr lang="en"/>
              <a:t>March 17 2025</a:t>
            </a:r>
            <a:endParaRPr/>
          </a:p>
        </p:txBody>
      </p:sp>
      <p:pic>
        <p:nvPicPr>
          <p:cNvPr descr="File:Emblem-shamrock.svg - Wikimedia Commons" id="87" name="Google Shape;87;p13"/>
          <p:cNvPicPr preferRelativeResize="0"/>
          <p:nvPr/>
        </p:nvPicPr>
        <p:blipFill>
          <a:blip r:embed="rId3">
            <a:alphaModFix/>
          </a:blip>
          <a:stretch>
            <a:fillRect/>
          </a:stretch>
        </p:blipFill>
        <p:spPr>
          <a:xfrm>
            <a:off x="7321250" y="3313875"/>
            <a:ext cx="1846548" cy="184654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2"/>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41" name="Google Shape;141;p22"/>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Albumin 2.6 g/dl</a:t>
            </a:r>
            <a:endParaRPr/>
          </a:p>
          <a:p>
            <a:pPr indent="-342900" lvl="0" marL="457200" rtl="0" algn="l">
              <a:spcBef>
                <a:spcPts val="0"/>
              </a:spcBef>
              <a:spcAft>
                <a:spcPts val="0"/>
              </a:spcAft>
              <a:buSzPts val="1800"/>
              <a:buChar char="●"/>
            </a:pPr>
            <a:r>
              <a:rPr lang="en"/>
              <a:t>Total Cholesterol 350 mg/dl</a:t>
            </a:r>
            <a:endParaRPr/>
          </a:p>
          <a:p>
            <a:pPr indent="-342900" lvl="0" marL="457200" rtl="0" algn="l">
              <a:spcBef>
                <a:spcPts val="0"/>
              </a:spcBef>
              <a:spcAft>
                <a:spcPts val="0"/>
              </a:spcAft>
              <a:buSzPts val="1800"/>
              <a:buChar char="●"/>
            </a:pPr>
            <a:r>
              <a:rPr lang="en"/>
              <a:t>24 hour urine protein 10 grams/ day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3"/>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Nephrotic Syndrome</a:t>
            </a:r>
            <a:endParaRPr b="1"/>
          </a:p>
        </p:txBody>
      </p:sp>
      <p:sp>
        <p:nvSpPr>
          <p:cNvPr id="147" name="Google Shape;147;p23"/>
          <p:cNvSpPr txBox="1"/>
          <p:nvPr>
            <p:ph idx="1" type="body"/>
          </p:nvPr>
        </p:nvSpPr>
        <p:spPr>
          <a:xfrm>
            <a:off x="311700" y="1229875"/>
            <a:ext cx="8520600" cy="33390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a:solidFill>
                  <a:srgbClr val="1C1C1C"/>
                </a:solidFill>
                <a:highlight>
                  <a:srgbClr val="FFFFFF"/>
                </a:highlight>
                <a:latin typeface="Arial"/>
                <a:ea typeface="Arial"/>
                <a:cs typeface="Arial"/>
                <a:sym typeface="Arial"/>
              </a:rPr>
              <a:t>The differential for nephrotic proteinuria may seem overwhelming, but it is manageable if you can remember 7 (five + two) things:</a:t>
            </a:r>
            <a:endParaRPr>
              <a:solidFill>
                <a:srgbClr val="1C1C1C"/>
              </a:solidFill>
              <a:highlight>
                <a:srgbClr val="FFFFFF"/>
              </a:highlight>
              <a:latin typeface="Arial"/>
              <a:ea typeface="Arial"/>
              <a:cs typeface="Arial"/>
              <a:sym typeface="Arial"/>
            </a:endParaRPr>
          </a:p>
          <a:p>
            <a:pPr indent="0" lvl="0" marL="0" rtl="0" algn="l">
              <a:spcBef>
                <a:spcPts val="1500"/>
              </a:spcBef>
              <a:spcAft>
                <a:spcPts val="0"/>
              </a:spcAft>
              <a:buNone/>
            </a:pPr>
            <a:r>
              <a:rPr b="1" lang="en" sz="1524">
                <a:solidFill>
                  <a:srgbClr val="1C1C1C"/>
                </a:solidFill>
                <a:highlight>
                  <a:srgbClr val="FFFFFF"/>
                </a:highlight>
                <a:latin typeface="Arial"/>
                <a:ea typeface="Arial"/>
                <a:cs typeface="Arial"/>
                <a:sym typeface="Arial"/>
              </a:rPr>
              <a:t>Five primary glomerular pathologies:</a:t>
            </a:r>
            <a:endParaRPr b="1" sz="1524">
              <a:solidFill>
                <a:srgbClr val="1C1C1C"/>
              </a:solidFill>
              <a:highlight>
                <a:srgbClr val="FFFFFF"/>
              </a:highlight>
              <a:latin typeface="Arial"/>
              <a:ea typeface="Arial"/>
              <a:cs typeface="Arial"/>
              <a:sym typeface="Arial"/>
            </a:endParaRPr>
          </a:p>
          <a:p>
            <a:pPr indent="-312345" lvl="0" marL="457200" rtl="0" algn="l">
              <a:spcBef>
                <a:spcPts val="1500"/>
              </a:spcBef>
              <a:spcAft>
                <a:spcPts val="0"/>
              </a:spcAft>
              <a:buClr>
                <a:srgbClr val="1C1C1C"/>
              </a:buClr>
              <a:buSzPct val="100000"/>
              <a:buFont typeface="Arial"/>
              <a:buChar char="●"/>
            </a:pPr>
            <a:r>
              <a:rPr b="1" lang="en" sz="1425">
                <a:solidFill>
                  <a:schemeClr val="hlink"/>
                </a:solidFill>
                <a:highlight>
                  <a:srgbClr val="FFFFFF"/>
                </a:highlight>
                <a:uFill>
                  <a:noFill/>
                </a:uFill>
                <a:latin typeface="Arial"/>
                <a:ea typeface="Arial"/>
                <a:cs typeface="Arial"/>
                <a:sym typeface="Arial"/>
                <a:hlinkClick r:id="rId3"/>
              </a:rPr>
              <a:t>Minimal Change Disease (MCD)</a:t>
            </a:r>
            <a:endParaRPr b="1" sz="1425">
              <a:solidFill>
                <a:schemeClr val="hlink"/>
              </a:solidFill>
              <a:highlight>
                <a:srgbClr val="FFFFFF"/>
              </a:highlight>
              <a:latin typeface="Arial"/>
              <a:ea typeface="Arial"/>
              <a:cs typeface="Arial"/>
              <a:sym typeface="Arial"/>
            </a:endParaRPr>
          </a:p>
          <a:p>
            <a:pPr indent="-312345" lvl="0" marL="457200" rtl="0" algn="l">
              <a:spcBef>
                <a:spcPts val="0"/>
              </a:spcBef>
              <a:spcAft>
                <a:spcPts val="0"/>
              </a:spcAft>
              <a:buClr>
                <a:srgbClr val="1C1C1C"/>
              </a:buClr>
              <a:buSzPct val="100000"/>
              <a:buFont typeface="Arial"/>
              <a:buChar char="●"/>
            </a:pPr>
            <a:r>
              <a:rPr b="1" lang="en" sz="1425">
                <a:solidFill>
                  <a:schemeClr val="hlink"/>
                </a:solidFill>
                <a:highlight>
                  <a:srgbClr val="FFFFFF"/>
                </a:highlight>
                <a:uFill>
                  <a:noFill/>
                </a:uFill>
                <a:latin typeface="Arial"/>
                <a:ea typeface="Arial"/>
                <a:cs typeface="Arial"/>
                <a:sym typeface="Arial"/>
                <a:hlinkClick r:id="rId4"/>
              </a:rPr>
              <a:t>Focal Segmental Glomerulosclerosis (FSGS)</a:t>
            </a:r>
            <a:endParaRPr b="1" sz="1425">
              <a:solidFill>
                <a:schemeClr val="hlink"/>
              </a:solidFill>
              <a:highlight>
                <a:srgbClr val="FFFFFF"/>
              </a:highlight>
              <a:latin typeface="Arial"/>
              <a:ea typeface="Arial"/>
              <a:cs typeface="Arial"/>
              <a:sym typeface="Arial"/>
            </a:endParaRPr>
          </a:p>
          <a:p>
            <a:pPr indent="-312345" lvl="0" marL="457200" rtl="0" algn="l">
              <a:spcBef>
                <a:spcPts val="0"/>
              </a:spcBef>
              <a:spcAft>
                <a:spcPts val="0"/>
              </a:spcAft>
              <a:buClr>
                <a:srgbClr val="1C1C1C"/>
              </a:buClr>
              <a:buSzPct val="100000"/>
              <a:buFont typeface="Arial"/>
              <a:buChar char="●"/>
            </a:pPr>
            <a:r>
              <a:rPr b="1" lang="en" sz="1425">
                <a:solidFill>
                  <a:schemeClr val="hlink"/>
                </a:solidFill>
                <a:highlight>
                  <a:srgbClr val="FFFFFF"/>
                </a:highlight>
                <a:uFill>
                  <a:noFill/>
                </a:uFill>
                <a:latin typeface="Arial"/>
                <a:ea typeface="Arial"/>
                <a:cs typeface="Arial"/>
                <a:sym typeface="Arial"/>
                <a:hlinkClick r:id="rId5"/>
              </a:rPr>
              <a:t>Membranous Nephropathy (MN)</a:t>
            </a:r>
            <a:endParaRPr b="1" sz="1425">
              <a:solidFill>
                <a:schemeClr val="hlink"/>
              </a:solidFill>
              <a:highlight>
                <a:srgbClr val="FFFFFF"/>
              </a:highlight>
              <a:latin typeface="Arial"/>
              <a:ea typeface="Arial"/>
              <a:cs typeface="Arial"/>
              <a:sym typeface="Arial"/>
            </a:endParaRPr>
          </a:p>
          <a:p>
            <a:pPr indent="-312345" lvl="0" marL="457200" rtl="0" algn="l">
              <a:spcBef>
                <a:spcPts val="0"/>
              </a:spcBef>
              <a:spcAft>
                <a:spcPts val="0"/>
              </a:spcAft>
              <a:buClr>
                <a:srgbClr val="1C1C1C"/>
              </a:buClr>
              <a:buSzPct val="100000"/>
              <a:buFont typeface="Arial"/>
              <a:buChar char="●"/>
            </a:pPr>
            <a:r>
              <a:rPr b="1" lang="en" sz="1425">
                <a:solidFill>
                  <a:schemeClr val="hlink"/>
                </a:solidFill>
                <a:highlight>
                  <a:srgbClr val="FFFFFF"/>
                </a:highlight>
                <a:uFill>
                  <a:noFill/>
                </a:uFill>
                <a:latin typeface="Arial"/>
                <a:ea typeface="Arial"/>
                <a:cs typeface="Arial"/>
                <a:sym typeface="Arial"/>
                <a:hlinkClick r:id="rId6"/>
              </a:rPr>
              <a:t>IgA Nephropathy</a:t>
            </a:r>
            <a:endParaRPr b="1" sz="1425">
              <a:solidFill>
                <a:schemeClr val="hlink"/>
              </a:solidFill>
              <a:highlight>
                <a:srgbClr val="FFFFFF"/>
              </a:highlight>
              <a:latin typeface="Arial"/>
              <a:ea typeface="Arial"/>
              <a:cs typeface="Arial"/>
              <a:sym typeface="Arial"/>
            </a:endParaRPr>
          </a:p>
          <a:p>
            <a:pPr indent="-312345" lvl="0" marL="457200" rtl="0" algn="l">
              <a:spcBef>
                <a:spcPts val="0"/>
              </a:spcBef>
              <a:spcAft>
                <a:spcPts val="0"/>
              </a:spcAft>
              <a:buClr>
                <a:srgbClr val="1C1C1C"/>
              </a:buClr>
              <a:buSzPct val="100000"/>
              <a:buFont typeface="Arial"/>
              <a:buChar char="●"/>
            </a:pPr>
            <a:r>
              <a:rPr b="1" lang="en" sz="1425">
                <a:solidFill>
                  <a:schemeClr val="hlink"/>
                </a:solidFill>
                <a:highlight>
                  <a:srgbClr val="FFFFFF"/>
                </a:highlight>
                <a:uFill>
                  <a:noFill/>
                </a:uFill>
                <a:latin typeface="Arial"/>
                <a:ea typeface="Arial"/>
                <a:cs typeface="Arial"/>
                <a:sym typeface="Arial"/>
                <a:hlinkClick r:id="rId7"/>
              </a:rPr>
              <a:t>Membranoproliferative Glomerulonephritis (MPGN)</a:t>
            </a:r>
            <a:endParaRPr b="1" sz="1425">
              <a:solidFill>
                <a:schemeClr val="hlink"/>
              </a:solidFill>
              <a:highlight>
                <a:srgbClr val="FFFFFF"/>
              </a:highlight>
              <a:latin typeface="Arial"/>
              <a:ea typeface="Arial"/>
              <a:cs typeface="Arial"/>
              <a:sym typeface="Arial"/>
            </a:endParaRPr>
          </a:p>
          <a:p>
            <a:pPr indent="0" lvl="0" marL="0" rtl="0" algn="l">
              <a:spcBef>
                <a:spcPts val="1200"/>
              </a:spcBef>
              <a:spcAft>
                <a:spcPts val="0"/>
              </a:spcAft>
              <a:buNone/>
            </a:pPr>
            <a:r>
              <a:rPr b="1" lang="en" sz="1524">
                <a:solidFill>
                  <a:srgbClr val="1C1C1C"/>
                </a:solidFill>
                <a:highlight>
                  <a:srgbClr val="FFFFFF"/>
                </a:highlight>
                <a:latin typeface="Arial"/>
                <a:ea typeface="Arial"/>
                <a:cs typeface="Arial"/>
                <a:sym typeface="Arial"/>
              </a:rPr>
              <a:t>Two systemic diseases:</a:t>
            </a:r>
            <a:endParaRPr b="1" sz="1524">
              <a:solidFill>
                <a:srgbClr val="1C1C1C"/>
              </a:solidFill>
              <a:highlight>
                <a:srgbClr val="FFFFFF"/>
              </a:highlight>
              <a:latin typeface="Arial"/>
              <a:ea typeface="Arial"/>
              <a:cs typeface="Arial"/>
              <a:sym typeface="Arial"/>
            </a:endParaRPr>
          </a:p>
          <a:p>
            <a:pPr indent="-312905" lvl="0" marL="457200" rtl="0" algn="l">
              <a:spcBef>
                <a:spcPts val="1500"/>
              </a:spcBef>
              <a:spcAft>
                <a:spcPts val="0"/>
              </a:spcAft>
              <a:buClr>
                <a:srgbClr val="1C1C1C"/>
              </a:buClr>
              <a:buSzPct val="100000"/>
              <a:buFont typeface="Arial"/>
              <a:buChar char="●"/>
            </a:pPr>
            <a:r>
              <a:rPr b="1" lang="en" sz="1435">
                <a:solidFill>
                  <a:schemeClr val="hlink"/>
                </a:solidFill>
                <a:highlight>
                  <a:srgbClr val="FFFFFF"/>
                </a:highlight>
                <a:uFill>
                  <a:noFill/>
                </a:uFill>
                <a:latin typeface="Arial"/>
                <a:ea typeface="Arial"/>
                <a:cs typeface="Arial"/>
                <a:sym typeface="Arial"/>
                <a:hlinkClick r:id="rId8"/>
              </a:rPr>
              <a:t>Diabetes</a:t>
            </a:r>
            <a:endParaRPr b="1" sz="1435">
              <a:solidFill>
                <a:schemeClr val="hlink"/>
              </a:solidFill>
              <a:highlight>
                <a:srgbClr val="FFFFFF"/>
              </a:highlight>
              <a:latin typeface="Arial"/>
              <a:ea typeface="Arial"/>
              <a:cs typeface="Arial"/>
              <a:sym typeface="Arial"/>
            </a:endParaRPr>
          </a:p>
          <a:p>
            <a:pPr indent="-312905" lvl="0" marL="457200" rtl="0" algn="l">
              <a:spcBef>
                <a:spcPts val="0"/>
              </a:spcBef>
              <a:spcAft>
                <a:spcPts val="0"/>
              </a:spcAft>
              <a:buClr>
                <a:srgbClr val="1C1C1C"/>
              </a:buClr>
              <a:buSzPct val="100000"/>
              <a:buFont typeface="Arial"/>
              <a:buChar char="●"/>
            </a:pPr>
            <a:r>
              <a:rPr b="1" lang="en" sz="1435">
                <a:solidFill>
                  <a:schemeClr val="hlink"/>
                </a:solidFill>
                <a:highlight>
                  <a:srgbClr val="FFFFFF"/>
                </a:highlight>
                <a:uFill>
                  <a:noFill/>
                </a:uFill>
                <a:latin typeface="Arial"/>
                <a:ea typeface="Arial"/>
                <a:cs typeface="Arial"/>
                <a:sym typeface="Arial"/>
                <a:hlinkClick r:id="rId9"/>
              </a:rPr>
              <a:t>Amyloidosis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4"/>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Minimal Change Disease</a:t>
            </a:r>
            <a:endParaRPr b="1"/>
          </a:p>
        </p:txBody>
      </p:sp>
      <p:sp>
        <p:nvSpPr>
          <p:cNvPr id="153" name="Google Shape;153;p24"/>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317500" lvl="0" marL="457200" rtl="0" algn="l">
              <a:spcBef>
                <a:spcPts val="1200"/>
              </a:spcBef>
              <a:spcAft>
                <a:spcPts val="0"/>
              </a:spcAft>
              <a:buClr>
                <a:srgbClr val="1C1C1C"/>
              </a:buClr>
              <a:buSzPts val="1400"/>
              <a:buFont typeface="Arial"/>
              <a:buChar char="●"/>
            </a:pPr>
            <a:r>
              <a:rPr lang="en" sz="1400">
                <a:solidFill>
                  <a:srgbClr val="1C1C1C"/>
                </a:solidFill>
                <a:highlight>
                  <a:schemeClr val="lt1"/>
                </a:highlight>
                <a:latin typeface="Arial"/>
                <a:ea typeface="Arial"/>
                <a:cs typeface="Arial"/>
                <a:sym typeface="Arial"/>
              </a:rPr>
              <a:t>Occurs in </a:t>
            </a:r>
            <a:r>
              <a:rPr lang="en" sz="1400">
                <a:solidFill>
                  <a:srgbClr val="1C1C1C"/>
                </a:solidFill>
                <a:highlight>
                  <a:schemeClr val="lt1"/>
                </a:highlight>
                <a:latin typeface="Arial"/>
                <a:ea typeface="Arial"/>
                <a:cs typeface="Arial"/>
                <a:sym typeface="Arial"/>
              </a:rPr>
              <a:t>young people. Most common cause of nephrotic syndrome in children.  For this reason, children with nephrotic syndrome often don’t get a kidney biopsy.  They assume this is the diagnosis and only biopsy if they don’t respond to treatment.</a:t>
            </a:r>
            <a:endParaRPr sz="1400">
              <a:solidFill>
                <a:srgbClr val="1C1C1C"/>
              </a:solidFill>
              <a:highlight>
                <a:schemeClr val="lt1"/>
              </a:highlight>
              <a:latin typeface="Arial"/>
              <a:ea typeface="Arial"/>
              <a:cs typeface="Arial"/>
              <a:sym typeface="Arial"/>
            </a:endParaRPr>
          </a:p>
          <a:p>
            <a:pPr indent="-317500" lvl="0" marL="457200" rtl="0" algn="l">
              <a:spcBef>
                <a:spcPts val="0"/>
              </a:spcBef>
              <a:spcAft>
                <a:spcPts val="0"/>
              </a:spcAft>
              <a:buClr>
                <a:srgbClr val="1C1C1C"/>
              </a:buClr>
              <a:buSzPts val="1400"/>
              <a:buFont typeface="Arial"/>
              <a:buChar char="●"/>
            </a:pPr>
            <a:r>
              <a:rPr lang="en" sz="1400">
                <a:solidFill>
                  <a:srgbClr val="1C1C1C"/>
                </a:solidFill>
                <a:highlight>
                  <a:schemeClr val="lt1"/>
                </a:highlight>
                <a:latin typeface="Arial"/>
                <a:ea typeface="Arial"/>
                <a:cs typeface="Arial"/>
                <a:sym typeface="Arial"/>
              </a:rPr>
              <a:t>Can happen in adults too. About 10% of minimal change disease is in adults. Usually relatively young adults (average age 45).</a:t>
            </a:r>
            <a:endParaRPr sz="1400">
              <a:solidFill>
                <a:srgbClr val="1C1C1C"/>
              </a:solidFill>
              <a:highlight>
                <a:schemeClr val="lt1"/>
              </a:highlight>
              <a:latin typeface="Arial"/>
              <a:ea typeface="Arial"/>
              <a:cs typeface="Arial"/>
              <a:sym typeface="Arial"/>
            </a:endParaRPr>
          </a:p>
          <a:p>
            <a:pPr indent="-317500" lvl="0" marL="457200" rtl="0" algn="l">
              <a:spcBef>
                <a:spcPts val="0"/>
              </a:spcBef>
              <a:spcAft>
                <a:spcPts val="0"/>
              </a:spcAft>
              <a:buClr>
                <a:srgbClr val="1C1C1C"/>
              </a:buClr>
              <a:buSzPts val="1400"/>
              <a:buFont typeface="Arial"/>
              <a:buChar char="●"/>
            </a:pPr>
            <a:r>
              <a:rPr lang="en" sz="1400">
                <a:solidFill>
                  <a:srgbClr val="1C1C1C"/>
                </a:solidFill>
                <a:highlight>
                  <a:schemeClr val="lt1"/>
                </a:highlight>
                <a:latin typeface="Arial"/>
                <a:ea typeface="Arial"/>
                <a:cs typeface="Arial"/>
                <a:sym typeface="Arial"/>
              </a:rPr>
              <a:t>Abrupt onset (days - weeks) of full blown nephrotic syndrome.  That is edema, hypoalbuminemia and severe proteinuria. The proteinuria and hypoalbuminemia are relatively severe (i.e. 10 grams protein and albumin &lt; 2.5 g/dl).</a:t>
            </a:r>
            <a:endParaRPr sz="1400">
              <a:solidFill>
                <a:srgbClr val="1C1C1C"/>
              </a:solidFill>
              <a:highlight>
                <a:schemeClr val="lt1"/>
              </a:highlight>
              <a:latin typeface="Arial"/>
              <a:ea typeface="Arial"/>
              <a:cs typeface="Arial"/>
              <a:sym typeface="Arial"/>
            </a:endParaRPr>
          </a:p>
          <a:p>
            <a:pPr indent="-317500" lvl="0" marL="457200" rtl="0" algn="l">
              <a:spcBef>
                <a:spcPts val="0"/>
              </a:spcBef>
              <a:spcAft>
                <a:spcPts val="0"/>
              </a:spcAft>
              <a:buClr>
                <a:srgbClr val="1C1C1C"/>
              </a:buClr>
              <a:buSzPts val="1400"/>
              <a:buFont typeface="Arial"/>
              <a:buChar char="●"/>
            </a:pPr>
            <a:r>
              <a:rPr lang="en" sz="1400">
                <a:solidFill>
                  <a:srgbClr val="1C1C1C"/>
                </a:solidFill>
                <a:highlight>
                  <a:schemeClr val="lt1"/>
                </a:highlight>
                <a:latin typeface="Arial"/>
                <a:ea typeface="Arial"/>
                <a:cs typeface="Arial"/>
                <a:sym typeface="Arial"/>
              </a:rPr>
              <a:t>There can be associated AKI (in 25-35% of cases). This is not a nephritic or Rapidly Progressive Glomerulonephritis (RPGN).  It is Acute Tubular Necrosis (ATN).  This is attributed to a hypooncotic state with low blood pressure and renal edema.</a:t>
            </a:r>
            <a:endParaRPr sz="1400">
              <a:solidFill>
                <a:srgbClr val="1C1C1C"/>
              </a:solidFill>
              <a:highlight>
                <a:schemeClr val="lt1"/>
              </a:highlight>
              <a:latin typeface="Arial"/>
              <a:ea typeface="Arial"/>
              <a:cs typeface="Arial"/>
              <a:sym typeface="Arial"/>
            </a:endParaRPr>
          </a:p>
          <a:p>
            <a:pPr indent="-317500" lvl="0" marL="457200" rtl="0" algn="l">
              <a:spcBef>
                <a:spcPts val="0"/>
              </a:spcBef>
              <a:spcAft>
                <a:spcPts val="0"/>
              </a:spcAft>
              <a:buClr>
                <a:srgbClr val="1C1C1C"/>
              </a:buClr>
              <a:buSzPts val="1400"/>
              <a:buFont typeface="Arial"/>
              <a:buChar char="●"/>
            </a:pPr>
            <a:r>
              <a:rPr lang="en" sz="1400">
                <a:solidFill>
                  <a:srgbClr val="1C1C1C"/>
                </a:solidFill>
                <a:highlight>
                  <a:schemeClr val="lt1"/>
                </a:highlight>
                <a:latin typeface="Arial"/>
                <a:ea typeface="Arial"/>
                <a:cs typeface="Arial"/>
                <a:sym typeface="Arial"/>
              </a:rPr>
              <a:t>Often steroid responsive with rapid, abrupt clinical response</a:t>
            </a:r>
            <a:endParaRPr sz="20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5"/>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FSGS</a:t>
            </a:r>
            <a:endParaRPr b="1"/>
          </a:p>
        </p:txBody>
      </p:sp>
      <p:sp>
        <p:nvSpPr>
          <p:cNvPr id="159" name="Google Shape;159;p25"/>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342900" lvl="0" marL="457200" rtl="0" algn="l">
              <a:spcBef>
                <a:spcPts val="1200"/>
              </a:spcBef>
              <a:spcAft>
                <a:spcPts val="0"/>
              </a:spcAft>
              <a:buClr>
                <a:srgbClr val="1C1C1C"/>
              </a:buClr>
              <a:buSzPts val="1800"/>
              <a:buFont typeface="Arial"/>
              <a:buChar char="●"/>
            </a:pPr>
            <a:r>
              <a:rPr lang="en">
                <a:solidFill>
                  <a:srgbClr val="1C1C1C"/>
                </a:solidFill>
                <a:highlight>
                  <a:schemeClr val="lt1"/>
                </a:highlight>
                <a:latin typeface="Arial"/>
                <a:ea typeface="Arial"/>
                <a:cs typeface="Arial"/>
                <a:sym typeface="Arial"/>
              </a:rPr>
              <a:t>Primary idiopathic FSGS – A circulating permeability factor causes damage to the podocytes.</a:t>
            </a:r>
            <a:endParaRPr>
              <a:solidFill>
                <a:srgbClr val="1C1C1C"/>
              </a:solidFill>
              <a:highlight>
                <a:schemeClr val="lt1"/>
              </a:highlight>
              <a:latin typeface="Arial"/>
              <a:ea typeface="Arial"/>
              <a:cs typeface="Arial"/>
              <a:sym typeface="Arial"/>
            </a:endParaRPr>
          </a:p>
          <a:p>
            <a:pPr indent="-342900" lvl="0" marL="457200" rtl="0" algn="l">
              <a:spcBef>
                <a:spcPts val="0"/>
              </a:spcBef>
              <a:spcAft>
                <a:spcPts val="0"/>
              </a:spcAft>
              <a:buClr>
                <a:srgbClr val="1C1C1C"/>
              </a:buClr>
              <a:buSzPts val="1800"/>
              <a:buFont typeface="Arial"/>
              <a:buChar char="●"/>
            </a:pPr>
            <a:r>
              <a:rPr lang="en">
                <a:solidFill>
                  <a:srgbClr val="1C1C1C"/>
                </a:solidFill>
                <a:highlight>
                  <a:schemeClr val="lt1"/>
                </a:highlight>
                <a:latin typeface="Arial"/>
                <a:ea typeface="Arial"/>
                <a:cs typeface="Arial"/>
                <a:sym typeface="Arial"/>
              </a:rPr>
              <a:t>Secondary FSGS – A virus, toxin, or sheer stress causes damage to the podocytes.</a:t>
            </a:r>
            <a:endParaRPr>
              <a:solidFill>
                <a:srgbClr val="1C1C1C"/>
              </a:solidFill>
              <a:highlight>
                <a:schemeClr val="lt1"/>
              </a:highlight>
              <a:latin typeface="Arial"/>
              <a:ea typeface="Arial"/>
              <a:cs typeface="Arial"/>
              <a:sym typeface="Arial"/>
            </a:endParaRPr>
          </a:p>
          <a:p>
            <a:pPr indent="-342900" lvl="0" marL="457200" rtl="0" algn="l">
              <a:spcBef>
                <a:spcPts val="0"/>
              </a:spcBef>
              <a:spcAft>
                <a:spcPts val="0"/>
              </a:spcAft>
              <a:buClr>
                <a:srgbClr val="1C1C1C"/>
              </a:buClr>
              <a:buSzPts val="1800"/>
              <a:buFont typeface="Arial"/>
              <a:buChar char="●"/>
            </a:pPr>
            <a:r>
              <a:rPr lang="en">
                <a:solidFill>
                  <a:srgbClr val="1C1C1C"/>
                </a:solidFill>
                <a:highlight>
                  <a:schemeClr val="lt1"/>
                </a:highlight>
                <a:latin typeface="Arial"/>
                <a:ea typeface="Arial"/>
                <a:cs typeface="Arial"/>
                <a:sym typeface="Arial"/>
              </a:rPr>
              <a:t>Genetic FSGS</a:t>
            </a:r>
            <a:endParaRPr>
              <a:solidFill>
                <a:srgbClr val="1C1C1C"/>
              </a:solidFill>
              <a:highlight>
                <a:schemeClr val="lt1"/>
              </a:highlight>
              <a:latin typeface="Arial"/>
              <a:ea typeface="Arial"/>
              <a:cs typeface="Arial"/>
              <a:sym typeface="Arial"/>
            </a:endParaRPr>
          </a:p>
          <a:p>
            <a:pPr indent="-342900" lvl="0" marL="457200" rtl="0" algn="l">
              <a:spcBef>
                <a:spcPts val="0"/>
              </a:spcBef>
              <a:spcAft>
                <a:spcPts val="0"/>
              </a:spcAft>
              <a:buClr>
                <a:srgbClr val="1C1C1C"/>
              </a:buClr>
              <a:buSzPts val="1800"/>
              <a:buFont typeface="Arial"/>
              <a:buChar char="●"/>
            </a:pPr>
            <a:r>
              <a:rPr lang="en">
                <a:solidFill>
                  <a:srgbClr val="1C1C1C"/>
                </a:solidFill>
                <a:highlight>
                  <a:schemeClr val="lt1"/>
                </a:highlight>
                <a:latin typeface="Arial"/>
                <a:ea typeface="Arial"/>
                <a:cs typeface="Arial"/>
                <a:sym typeface="Arial"/>
              </a:rPr>
              <a:t>Residual scarring from prior inflammatory glomerular disease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6"/>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Membranous Nephropathy</a:t>
            </a:r>
            <a:endParaRPr b="1"/>
          </a:p>
        </p:txBody>
      </p:sp>
      <p:sp>
        <p:nvSpPr>
          <p:cNvPr id="165" name="Google Shape;165;p26"/>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342900" lvl="0" marL="457200" rtl="0" algn="l">
              <a:spcBef>
                <a:spcPts val="1200"/>
              </a:spcBef>
              <a:spcAft>
                <a:spcPts val="0"/>
              </a:spcAft>
              <a:buClr>
                <a:srgbClr val="1C1C1C"/>
              </a:buClr>
              <a:buSzPts val="1800"/>
              <a:buFont typeface="Arial"/>
              <a:buChar char="●"/>
            </a:pPr>
            <a:r>
              <a:rPr lang="en">
                <a:solidFill>
                  <a:srgbClr val="1C1C1C"/>
                </a:solidFill>
                <a:highlight>
                  <a:srgbClr val="FFFFFF"/>
                </a:highlight>
                <a:latin typeface="Arial"/>
                <a:ea typeface="Arial"/>
                <a:cs typeface="Arial"/>
                <a:sym typeface="Arial"/>
              </a:rPr>
              <a:t>Often presents as full blown nephrotic syndrome with severe proteinuria with hypoalbuminemia and edema</a:t>
            </a:r>
            <a:endParaRPr>
              <a:solidFill>
                <a:srgbClr val="1C1C1C"/>
              </a:solidFill>
              <a:highlight>
                <a:srgbClr val="FFFFFF"/>
              </a:highlight>
              <a:latin typeface="Arial"/>
              <a:ea typeface="Arial"/>
              <a:cs typeface="Arial"/>
              <a:sym typeface="Arial"/>
            </a:endParaRPr>
          </a:p>
          <a:p>
            <a:pPr indent="-342900" lvl="0" marL="457200" rtl="0" algn="l">
              <a:spcBef>
                <a:spcPts val="0"/>
              </a:spcBef>
              <a:spcAft>
                <a:spcPts val="0"/>
              </a:spcAft>
              <a:buClr>
                <a:srgbClr val="1C1C1C"/>
              </a:buClr>
              <a:buSzPts val="1800"/>
              <a:buFont typeface="Arial"/>
              <a:buChar char="●"/>
            </a:pPr>
            <a:r>
              <a:rPr lang="en">
                <a:solidFill>
                  <a:srgbClr val="1C1C1C"/>
                </a:solidFill>
                <a:highlight>
                  <a:srgbClr val="FFFFFF"/>
                </a:highlight>
                <a:latin typeface="Arial"/>
                <a:ea typeface="Arial"/>
                <a:cs typeface="Arial"/>
                <a:sym typeface="Arial"/>
              </a:rPr>
              <a:t>Can present with non nephrotic proteinuria.</a:t>
            </a:r>
            <a:endParaRPr>
              <a:solidFill>
                <a:srgbClr val="1C1C1C"/>
              </a:solidFill>
              <a:highlight>
                <a:srgbClr val="FFFFFF"/>
              </a:highlight>
              <a:latin typeface="Arial"/>
              <a:ea typeface="Arial"/>
              <a:cs typeface="Arial"/>
              <a:sym typeface="Arial"/>
            </a:endParaRPr>
          </a:p>
          <a:p>
            <a:pPr indent="-342900" lvl="0" marL="457200" rtl="0" algn="l">
              <a:spcBef>
                <a:spcPts val="0"/>
              </a:spcBef>
              <a:spcAft>
                <a:spcPts val="0"/>
              </a:spcAft>
              <a:buClr>
                <a:srgbClr val="1C1C1C"/>
              </a:buClr>
              <a:buSzPts val="1800"/>
              <a:buFont typeface="Arial"/>
              <a:buChar char="●"/>
            </a:pPr>
            <a:r>
              <a:rPr lang="en">
                <a:solidFill>
                  <a:srgbClr val="1C1C1C"/>
                </a:solidFill>
                <a:highlight>
                  <a:srgbClr val="FFFFFF"/>
                </a:highlight>
                <a:latin typeface="Arial"/>
                <a:ea typeface="Arial"/>
                <a:cs typeface="Arial"/>
                <a:sym typeface="Arial"/>
              </a:rPr>
              <a:t>Often has a preserved glomerular filtration rate (GFR) at presentation.</a:t>
            </a:r>
            <a:endParaRPr>
              <a:solidFill>
                <a:srgbClr val="1C1C1C"/>
              </a:solidFill>
              <a:highlight>
                <a:srgbClr val="FFFFFF"/>
              </a:highlight>
              <a:latin typeface="Arial"/>
              <a:ea typeface="Arial"/>
              <a:cs typeface="Arial"/>
              <a:sym typeface="Arial"/>
            </a:endParaRPr>
          </a:p>
          <a:p>
            <a:pPr indent="-342900" lvl="0" marL="457200" rtl="0" algn="l">
              <a:spcBef>
                <a:spcPts val="0"/>
              </a:spcBef>
              <a:spcAft>
                <a:spcPts val="0"/>
              </a:spcAft>
              <a:buClr>
                <a:srgbClr val="1C1C1C"/>
              </a:buClr>
              <a:buSzPts val="1800"/>
              <a:buFont typeface="Arial"/>
              <a:buChar char="●"/>
            </a:pPr>
            <a:r>
              <a:rPr lang="en">
                <a:solidFill>
                  <a:srgbClr val="1C1C1C"/>
                </a:solidFill>
                <a:highlight>
                  <a:srgbClr val="FFFFFF"/>
                </a:highlight>
                <a:latin typeface="Arial"/>
                <a:ea typeface="Arial"/>
                <a:cs typeface="Arial"/>
                <a:sym typeface="Arial"/>
              </a:rPr>
              <a:t>Can result in chronic kidney disease (CKD), if the proteinuria is chronically severe</a:t>
            </a:r>
            <a:endParaRPr>
              <a:solidFill>
                <a:srgbClr val="1C1C1C"/>
              </a:solidFill>
              <a:highlight>
                <a:srgbClr val="FFFFFF"/>
              </a:highlight>
              <a:latin typeface="Arial"/>
              <a:ea typeface="Arial"/>
              <a:cs typeface="Arial"/>
              <a:sym typeface="Arial"/>
            </a:endParaRPr>
          </a:p>
          <a:p>
            <a:pPr indent="-342900" lvl="0" marL="457200" rtl="0" algn="l">
              <a:spcBef>
                <a:spcPts val="0"/>
              </a:spcBef>
              <a:spcAft>
                <a:spcPts val="0"/>
              </a:spcAft>
              <a:buClr>
                <a:srgbClr val="1C1C1C"/>
              </a:buClr>
              <a:buSzPts val="1800"/>
              <a:buFont typeface="Arial"/>
              <a:buChar char="●"/>
            </a:pPr>
            <a:r>
              <a:rPr lang="en">
                <a:solidFill>
                  <a:srgbClr val="1C1C1C"/>
                </a:solidFill>
                <a:highlight>
                  <a:srgbClr val="FFFFFF"/>
                </a:highlight>
                <a:latin typeface="Arial"/>
                <a:ea typeface="Arial"/>
                <a:cs typeface="Arial"/>
                <a:sym typeface="Arial"/>
              </a:rPr>
              <a:t>Rare cause of end stage kidney disease (ESRD).</a:t>
            </a:r>
            <a:endParaRPr>
              <a:solidFill>
                <a:srgbClr val="1C1C1C"/>
              </a:solidFill>
              <a:highlight>
                <a:srgbClr val="FFFFFF"/>
              </a:highlight>
              <a:latin typeface="Arial"/>
              <a:ea typeface="Arial"/>
              <a:cs typeface="Arial"/>
              <a:sym typeface="Arial"/>
            </a:endParaRPr>
          </a:p>
          <a:p>
            <a:pPr indent="-342900" lvl="0" marL="457200" rtl="0" algn="l">
              <a:spcBef>
                <a:spcPts val="0"/>
              </a:spcBef>
              <a:spcAft>
                <a:spcPts val="0"/>
              </a:spcAft>
              <a:buClr>
                <a:srgbClr val="1C1C1C"/>
              </a:buClr>
              <a:buSzPts val="1800"/>
              <a:buFont typeface="Arial"/>
              <a:buChar char="●"/>
            </a:pPr>
            <a:r>
              <a:rPr lang="en">
                <a:solidFill>
                  <a:srgbClr val="1C1C1C"/>
                </a:solidFill>
                <a:highlight>
                  <a:srgbClr val="FFFFFF"/>
                </a:highlight>
                <a:latin typeface="Arial"/>
                <a:ea typeface="Arial"/>
                <a:cs typeface="Arial"/>
                <a:sym typeface="Arial"/>
              </a:rPr>
              <a:t>Not an acute or rapidly progressive glomerulonephritis, but can be associated with acute kidney injury (AKI) via the mechanism of renal vein thrombosis.</a:t>
            </a:r>
            <a:endParaRPr>
              <a:solidFill>
                <a:srgbClr val="1C1C1C"/>
              </a:solidFill>
              <a:highlight>
                <a:srgbClr val="FFFFFF"/>
              </a:highlight>
              <a:latin typeface="Arial"/>
              <a:ea typeface="Arial"/>
              <a:cs typeface="Arial"/>
              <a:sym typeface="Arial"/>
            </a:endParaRPr>
          </a:p>
          <a:p>
            <a:pPr indent="0" lvl="0" marL="0" rtl="0" algn="l">
              <a:spcBef>
                <a:spcPts val="1200"/>
              </a:spcBef>
              <a:spcAft>
                <a:spcPts val="12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7"/>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Case 2 (cont)</a:t>
            </a:r>
            <a:endParaRPr b="1"/>
          </a:p>
        </p:txBody>
      </p:sp>
      <p:sp>
        <p:nvSpPr>
          <p:cNvPr id="171" name="Google Shape;171;p27"/>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ANA: negative</a:t>
            </a:r>
            <a:endParaRPr/>
          </a:p>
          <a:p>
            <a:pPr indent="0" lvl="0" marL="0" rtl="0" algn="l">
              <a:spcBef>
                <a:spcPts val="1200"/>
              </a:spcBef>
              <a:spcAft>
                <a:spcPts val="0"/>
              </a:spcAft>
              <a:buNone/>
            </a:pPr>
            <a:r>
              <a:rPr lang="en"/>
              <a:t>C3 and C4: within normal limits</a:t>
            </a:r>
            <a:endParaRPr/>
          </a:p>
          <a:p>
            <a:pPr indent="0" lvl="0" marL="0" rtl="0" algn="l">
              <a:spcBef>
                <a:spcPts val="1200"/>
              </a:spcBef>
              <a:spcAft>
                <a:spcPts val="0"/>
              </a:spcAft>
              <a:buNone/>
            </a:pPr>
            <a:r>
              <a:rPr lang="en"/>
              <a:t>Hepatitis B surface antigen: negative</a:t>
            </a:r>
            <a:endParaRPr/>
          </a:p>
          <a:p>
            <a:pPr indent="0" lvl="0" marL="0" rtl="0" algn="l">
              <a:spcBef>
                <a:spcPts val="1200"/>
              </a:spcBef>
              <a:spcAft>
                <a:spcPts val="0"/>
              </a:spcAft>
              <a:buNone/>
            </a:pPr>
            <a:r>
              <a:rPr lang="en"/>
              <a:t>Hepatitis C antibody: negative</a:t>
            </a:r>
            <a:endParaRPr/>
          </a:p>
          <a:p>
            <a:pPr indent="0" lvl="0" marL="0" rtl="0" algn="l">
              <a:spcBef>
                <a:spcPts val="1200"/>
              </a:spcBef>
              <a:spcAft>
                <a:spcPts val="0"/>
              </a:spcAft>
              <a:buNone/>
            </a:pPr>
            <a:r>
              <a:rPr lang="en"/>
              <a:t>SPEP/ UPEP: normal</a:t>
            </a:r>
            <a:endParaRPr/>
          </a:p>
          <a:p>
            <a:pPr indent="0" lvl="0" marL="0" rtl="0" algn="l">
              <a:spcBef>
                <a:spcPts val="1200"/>
              </a:spcBef>
              <a:spcAft>
                <a:spcPts val="0"/>
              </a:spcAft>
              <a:buNone/>
            </a:pPr>
            <a:r>
              <a:rPr lang="en"/>
              <a:t>ANCA panel: negative</a:t>
            </a:r>
            <a:endParaRPr/>
          </a:p>
          <a:p>
            <a:pPr indent="0" lvl="0" marL="0" rtl="0" algn="l">
              <a:spcBef>
                <a:spcPts val="1200"/>
              </a:spcBef>
              <a:spcAft>
                <a:spcPts val="1200"/>
              </a:spcAft>
              <a:buNone/>
            </a:pPr>
            <a:r>
              <a:rPr b="1" lang="en">
                <a:solidFill>
                  <a:schemeClr val="dk1"/>
                </a:solidFill>
              </a:rPr>
              <a:t>Anything else?</a:t>
            </a:r>
            <a:endParaRPr b="1">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8"/>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77" name="Google Shape;177;p28"/>
          <p:cNvSpPr txBox="1"/>
          <p:nvPr>
            <p:ph idx="1" type="body"/>
          </p:nvPr>
        </p:nvSpPr>
        <p:spPr>
          <a:xfrm>
            <a:off x="311700" y="1229875"/>
            <a:ext cx="8520600" cy="33390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Phospholipase A2 Receptor Antibody</a:t>
            </a:r>
            <a:endParaRPr/>
          </a:p>
          <a:p>
            <a:pPr indent="-317500" lvl="0" marL="457200" rtl="0" algn="l">
              <a:spcBef>
                <a:spcPts val="1200"/>
              </a:spcBef>
              <a:spcAft>
                <a:spcPts val="0"/>
              </a:spcAft>
              <a:buSzPts val="1400"/>
              <a:buChar char="●"/>
            </a:pPr>
            <a:r>
              <a:rPr lang="en" sz="1400">
                <a:solidFill>
                  <a:srgbClr val="1C1C1C"/>
                </a:solidFill>
                <a:highlight>
                  <a:srgbClr val="FFFFFF"/>
                </a:highlight>
                <a:latin typeface="Arial"/>
                <a:ea typeface="Arial"/>
                <a:cs typeface="Arial"/>
                <a:sym typeface="Arial"/>
              </a:rPr>
              <a:t>Positive in about 80% of cases of primary idiopathic membranous nephropathy.</a:t>
            </a:r>
            <a:endParaRPr sz="1400">
              <a:solidFill>
                <a:srgbClr val="1C1C1C"/>
              </a:solidFill>
              <a:highlight>
                <a:srgbClr val="FFFFFF"/>
              </a:highlight>
              <a:latin typeface="Arial"/>
              <a:ea typeface="Arial"/>
              <a:cs typeface="Arial"/>
              <a:sym typeface="Arial"/>
            </a:endParaRPr>
          </a:p>
          <a:p>
            <a:pPr indent="-317500" lvl="0" marL="457200" rtl="0" algn="l">
              <a:spcBef>
                <a:spcPts val="0"/>
              </a:spcBef>
              <a:spcAft>
                <a:spcPts val="0"/>
              </a:spcAft>
              <a:buSzPts val="1400"/>
              <a:buChar char="●"/>
            </a:pPr>
            <a:r>
              <a:rPr lang="en" sz="1400">
                <a:solidFill>
                  <a:srgbClr val="1C1C1C"/>
                </a:solidFill>
                <a:highlight>
                  <a:srgbClr val="FFFFFF"/>
                </a:highlight>
                <a:latin typeface="Arial"/>
                <a:ea typeface="Arial"/>
                <a:cs typeface="Arial"/>
                <a:sym typeface="Arial"/>
              </a:rPr>
              <a:t>High specificity (99%).</a:t>
            </a:r>
            <a:endParaRPr sz="1400">
              <a:solidFill>
                <a:srgbClr val="1C1C1C"/>
              </a:solidFill>
              <a:highlight>
                <a:srgbClr val="FFFFFF"/>
              </a:highlight>
              <a:latin typeface="Arial"/>
              <a:ea typeface="Arial"/>
              <a:cs typeface="Arial"/>
              <a:sym typeface="Arial"/>
            </a:endParaRPr>
          </a:p>
          <a:p>
            <a:pPr indent="0" lvl="0" marL="0" rtl="0" algn="l">
              <a:spcBef>
                <a:spcPts val="1200"/>
              </a:spcBef>
              <a:spcAft>
                <a:spcPts val="0"/>
              </a:spcAft>
              <a:buNone/>
            </a:pPr>
            <a:r>
              <a:rPr lang="en" sz="1400">
                <a:solidFill>
                  <a:srgbClr val="1C1C1C"/>
                </a:solidFill>
                <a:highlight>
                  <a:srgbClr val="FFFFFF"/>
                </a:highlight>
                <a:latin typeface="Arial"/>
                <a:ea typeface="Arial"/>
                <a:cs typeface="Arial"/>
                <a:sym typeface="Arial"/>
              </a:rPr>
              <a:t>Other Antibodies:</a:t>
            </a:r>
            <a:endParaRPr b="1" sz="1100">
              <a:solidFill>
                <a:srgbClr val="000000"/>
              </a:solidFill>
              <a:latin typeface="Arial"/>
              <a:ea typeface="Arial"/>
              <a:cs typeface="Arial"/>
              <a:sym typeface="Arial"/>
            </a:endParaRPr>
          </a:p>
          <a:p>
            <a:pPr indent="-317500" lvl="1" marL="914400" rtl="0" algn="l">
              <a:spcBef>
                <a:spcPts val="1200"/>
              </a:spcBef>
              <a:spcAft>
                <a:spcPts val="0"/>
              </a:spcAft>
              <a:buClr>
                <a:srgbClr val="000000"/>
              </a:buClr>
              <a:buSzPts val="1400"/>
              <a:buFont typeface="Arial"/>
              <a:buChar char="○"/>
            </a:pPr>
            <a:r>
              <a:rPr lang="en">
                <a:solidFill>
                  <a:srgbClr val="000000"/>
                </a:solidFill>
                <a:latin typeface="Arial"/>
                <a:ea typeface="Arial"/>
                <a:cs typeface="Arial"/>
                <a:sym typeface="Arial"/>
              </a:rPr>
              <a:t>Thrombospondin </a:t>
            </a:r>
            <a:r>
              <a:rPr lang="en">
                <a:solidFill>
                  <a:srgbClr val="000000"/>
                </a:solidFill>
                <a:latin typeface="Arial"/>
                <a:ea typeface="Arial"/>
                <a:cs typeface="Arial"/>
                <a:sym typeface="Arial"/>
              </a:rPr>
              <a:t>Type 1</a:t>
            </a:r>
            <a:r>
              <a:rPr lang="en">
                <a:solidFill>
                  <a:srgbClr val="000000"/>
                </a:solidFill>
                <a:latin typeface="Arial"/>
                <a:ea typeface="Arial"/>
                <a:cs typeface="Arial"/>
                <a:sym typeface="Arial"/>
              </a:rPr>
              <a:t> - THSD7a - associated with cancer</a:t>
            </a:r>
            <a:endParaRPr>
              <a:solidFill>
                <a:srgbClr val="000000"/>
              </a:solidFill>
              <a:latin typeface="Arial"/>
              <a:ea typeface="Arial"/>
              <a:cs typeface="Arial"/>
              <a:sym typeface="Arial"/>
            </a:endParaRPr>
          </a:p>
          <a:p>
            <a:pPr indent="-317500" lvl="1" marL="914400" rtl="0" algn="l">
              <a:spcBef>
                <a:spcPts val="0"/>
              </a:spcBef>
              <a:spcAft>
                <a:spcPts val="0"/>
              </a:spcAft>
              <a:buClr>
                <a:srgbClr val="000000"/>
              </a:buClr>
              <a:buSzPts val="1400"/>
              <a:buFont typeface="Arial"/>
              <a:buChar char="○"/>
            </a:pPr>
            <a:r>
              <a:rPr lang="en">
                <a:solidFill>
                  <a:srgbClr val="000000"/>
                </a:solidFill>
                <a:latin typeface="Arial"/>
                <a:ea typeface="Arial"/>
                <a:cs typeface="Arial"/>
                <a:sym typeface="Arial"/>
              </a:rPr>
              <a:t>Exostosin 1/2 - 30% SLE better prognosis, not detectable in circulation </a:t>
            </a:r>
            <a:endParaRPr>
              <a:solidFill>
                <a:srgbClr val="000000"/>
              </a:solidFill>
              <a:latin typeface="Arial"/>
              <a:ea typeface="Arial"/>
              <a:cs typeface="Arial"/>
              <a:sym typeface="Arial"/>
            </a:endParaRPr>
          </a:p>
          <a:p>
            <a:pPr indent="-317500" lvl="1" marL="914400" rtl="0" algn="l">
              <a:spcBef>
                <a:spcPts val="0"/>
              </a:spcBef>
              <a:spcAft>
                <a:spcPts val="0"/>
              </a:spcAft>
              <a:buClr>
                <a:srgbClr val="000000"/>
              </a:buClr>
              <a:buSzPts val="1400"/>
              <a:buFont typeface="Arial"/>
              <a:buChar char="○"/>
            </a:pPr>
            <a:r>
              <a:rPr lang="en">
                <a:solidFill>
                  <a:srgbClr val="000000"/>
                </a:solidFill>
                <a:latin typeface="Arial"/>
                <a:ea typeface="Arial"/>
                <a:cs typeface="Arial"/>
                <a:sym typeface="Arial"/>
              </a:rPr>
              <a:t>NELL 1 - malignancy; autoimmune; supplement lipoic acid/ India indigenous (mercury) - Lipoic acid - spontaneous remission if stop</a:t>
            </a:r>
            <a:endParaRPr>
              <a:solidFill>
                <a:srgbClr val="000000"/>
              </a:solidFill>
              <a:latin typeface="Arial"/>
              <a:ea typeface="Arial"/>
              <a:cs typeface="Arial"/>
              <a:sym typeface="Arial"/>
            </a:endParaRPr>
          </a:p>
          <a:p>
            <a:pPr indent="-317500" lvl="1" marL="914400" rtl="0" algn="l">
              <a:spcBef>
                <a:spcPts val="0"/>
              </a:spcBef>
              <a:spcAft>
                <a:spcPts val="0"/>
              </a:spcAft>
              <a:buClr>
                <a:srgbClr val="000000"/>
              </a:buClr>
              <a:buSzPts val="1400"/>
              <a:buFont typeface="Arial"/>
              <a:buChar char="○"/>
            </a:pPr>
            <a:r>
              <a:rPr lang="en">
                <a:solidFill>
                  <a:srgbClr val="000000"/>
                </a:solidFill>
                <a:latin typeface="Arial"/>
                <a:ea typeface="Arial"/>
                <a:cs typeface="Arial"/>
                <a:sym typeface="Arial"/>
              </a:rPr>
              <a:t>NCAM 1 - Neural cell adhesion molecule 1 - 7% SLE - associated with neuropsychiatric - detectable in serum</a:t>
            </a:r>
            <a:endParaRPr sz="1700">
              <a:solidFill>
                <a:srgbClr val="1C1C1C"/>
              </a:solidFill>
              <a:highlight>
                <a:srgbClr val="FFFFFF"/>
              </a:highlight>
              <a:latin typeface="Arial"/>
              <a:ea typeface="Arial"/>
              <a:cs typeface="Arial"/>
              <a:sym typeface="Arial"/>
            </a:endParaRPr>
          </a:p>
          <a:p>
            <a:pPr indent="0" lvl="0" marL="457200" rtl="0" algn="l">
              <a:spcBef>
                <a:spcPts val="1200"/>
              </a:spcBef>
              <a:spcAft>
                <a:spcPts val="12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9"/>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Renal Biopsy</a:t>
            </a:r>
            <a:endParaRPr b="1"/>
          </a:p>
        </p:txBody>
      </p:sp>
      <p:sp>
        <p:nvSpPr>
          <p:cNvPr id="183" name="Google Shape;183;p29"/>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graphicFrame>
        <p:nvGraphicFramePr>
          <p:cNvPr id="184" name="Google Shape;184;p29"/>
          <p:cNvGraphicFramePr/>
          <p:nvPr/>
        </p:nvGraphicFramePr>
        <p:xfrm>
          <a:off x="952500" y="1809750"/>
          <a:ext cx="3000000" cy="3000000"/>
        </p:xfrm>
        <a:graphic>
          <a:graphicData uri="http://schemas.openxmlformats.org/drawingml/2006/table">
            <a:tbl>
              <a:tblPr>
                <a:noFill/>
                <a:tableStyleId>{9D53EDE9-E0BA-422C-893A-EBD1EC60D0E2}</a:tableStyleId>
              </a:tblPr>
              <a:tblGrid>
                <a:gridCol w="568725"/>
                <a:gridCol w="1652750"/>
                <a:gridCol w="2138700"/>
                <a:gridCol w="2878825"/>
              </a:tblGrid>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b="1" lang="en"/>
                        <a:t>Minimal Change </a:t>
                      </a:r>
                      <a:r>
                        <a:rPr b="1" lang="en"/>
                        <a:t>Disease</a:t>
                      </a:r>
                      <a:r>
                        <a:rPr b="1" lang="en"/>
                        <a:t> </a:t>
                      </a:r>
                      <a:endParaRPr b="1"/>
                    </a:p>
                  </a:txBody>
                  <a:tcPr marT="91425" marB="91425" marR="91425" marL="91425"/>
                </a:tc>
                <a:tc>
                  <a:txBody>
                    <a:bodyPr/>
                    <a:lstStyle/>
                    <a:p>
                      <a:pPr indent="0" lvl="0" marL="0" rtl="0" algn="ctr">
                        <a:spcBef>
                          <a:spcPts val="0"/>
                        </a:spcBef>
                        <a:spcAft>
                          <a:spcPts val="0"/>
                        </a:spcAft>
                        <a:buNone/>
                      </a:pPr>
                      <a:r>
                        <a:rPr b="1" lang="en"/>
                        <a:t>FSGS</a:t>
                      </a:r>
                      <a:endParaRPr b="1"/>
                    </a:p>
                  </a:txBody>
                  <a:tcPr marT="91425" marB="91425" marR="91425" marL="91425"/>
                </a:tc>
                <a:tc>
                  <a:txBody>
                    <a:bodyPr/>
                    <a:lstStyle/>
                    <a:p>
                      <a:pPr indent="0" lvl="0" marL="0" rtl="0" algn="ctr">
                        <a:spcBef>
                          <a:spcPts val="0"/>
                        </a:spcBef>
                        <a:spcAft>
                          <a:spcPts val="0"/>
                        </a:spcAft>
                        <a:buNone/>
                      </a:pPr>
                      <a:r>
                        <a:rPr b="1" lang="en">
                          <a:solidFill>
                            <a:srgbClr val="0000FF"/>
                          </a:solidFill>
                        </a:rPr>
                        <a:t>Membranous Nephropathy</a:t>
                      </a:r>
                      <a:endParaRPr b="1">
                        <a:solidFill>
                          <a:srgbClr val="0000FF"/>
                        </a:solidFill>
                      </a:endParaRPr>
                    </a:p>
                  </a:txBody>
                  <a:tcPr marT="91425" marB="91425" marR="91425" marL="91425"/>
                </a:tc>
              </a:tr>
              <a:tr h="381000">
                <a:tc>
                  <a:txBody>
                    <a:bodyPr/>
                    <a:lstStyle/>
                    <a:p>
                      <a:pPr indent="0" lvl="0" marL="0" rtl="0" algn="l">
                        <a:spcBef>
                          <a:spcPts val="0"/>
                        </a:spcBef>
                        <a:spcAft>
                          <a:spcPts val="0"/>
                        </a:spcAft>
                        <a:buNone/>
                      </a:pPr>
                      <a:r>
                        <a:rPr b="1" lang="en"/>
                        <a:t>LM</a:t>
                      </a:r>
                      <a:endParaRPr b="1"/>
                    </a:p>
                  </a:txBody>
                  <a:tcPr marT="91425" marB="91425" marR="91425" marL="91425"/>
                </a:tc>
                <a:tc>
                  <a:txBody>
                    <a:bodyPr/>
                    <a:lstStyle/>
                    <a:p>
                      <a:pPr indent="0" lvl="0" marL="0" rtl="0" algn="l">
                        <a:spcBef>
                          <a:spcPts val="0"/>
                        </a:spcBef>
                        <a:spcAft>
                          <a:spcPts val="0"/>
                        </a:spcAft>
                        <a:buNone/>
                      </a:pPr>
                      <a:r>
                        <a:rPr lang="en" sz="1200"/>
                        <a:t>Normal</a:t>
                      </a:r>
                      <a:endParaRPr sz="1200"/>
                    </a:p>
                  </a:txBody>
                  <a:tcPr marT="91425" marB="91425" marR="91425" marL="91425"/>
                </a:tc>
                <a:tc>
                  <a:txBody>
                    <a:bodyPr/>
                    <a:lstStyle/>
                    <a:p>
                      <a:pPr indent="0" lvl="0" marL="0" rtl="0" algn="l">
                        <a:spcBef>
                          <a:spcPts val="0"/>
                        </a:spcBef>
                        <a:spcAft>
                          <a:spcPts val="0"/>
                        </a:spcAft>
                        <a:buNone/>
                      </a:pPr>
                      <a:r>
                        <a:rPr lang="en" sz="1200"/>
                        <a:t>Segmental Hyalinosis and Sclerosis</a:t>
                      </a:r>
                      <a:endParaRPr sz="1200"/>
                    </a:p>
                  </a:txBody>
                  <a:tcPr marT="91425" marB="91425" marR="91425" marL="91425"/>
                </a:tc>
                <a:tc>
                  <a:txBody>
                    <a:bodyPr/>
                    <a:lstStyle/>
                    <a:p>
                      <a:pPr indent="0" lvl="0" marL="0" rtl="0" algn="l">
                        <a:spcBef>
                          <a:spcPts val="0"/>
                        </a:spcBef>
                        <a:spcAft>
                          <a:spcPts val="0"/>
                        </a:spcAft>
                        <a:buNone/>
                      </a:pPr>
                      <a:r>
                        <a:rPr lang="en" sz="1200"/>
                        <a:t>Thickening of </a:t>
                      </a:r>
                      <a:r>
                        <a:rPr lang="en" sz="1200"/>
                        <a:t>Basement</a:t>
                      </a:r>
                      <a:r>
                        <a:rPr lang="en" sz="1200"/>
                        <a:t> Membrane</a:t>
                      </a:r>
                      <a:endParaRPr sz="1200"/>
                    </a:p>
                    <a:p>
                      <a:pPr indent="0" lvl="0" marL="0" rtl="0" algn="l">
                        <a:spcBef>
                          <a:spcPts val="0"/>
                        </a:spcBef>
                        <a:spcAft>
                          <a:spcPts val="0"/>
                        </a:spcAft>
                        <a:buNone/>
                      </a:pPr>
                      <a:r>
                        <a:rPr lang="en" sz="1200"/>
                        <a:t>Silver Stain: Characteristic Spike Pattern</a:t>
                      </a:r>
                      <a:endParaRPr sz="1200"/>
                    </a:p>
                  </a:txBody>
                  <a:tcPr marT="91425" marB="91425" marR="91425" marL="91425"/>
                </a:tc>
              </a:tr>
              <a:tr h="381000">
                <a:tc>
                  <a:txBody>
                    <a:bodyPr/>
                    <a:lstStyle/>
                    <a:p>
                      <a:pPr indent="0" lvl="0" marL="0" rtl="0" algn="l">
                        <a:spcBef>
                          <a:spcPts val="0"/>
                        </a:spcBef>
                        <a:spcAft>
                          <a:spcPts val="0"/>
                        </a:spcAft>
                        <a:buNone/>
                      </a:pPr>
                      <a:r>
                        <a:rPr b="1" lang="en"/>
                        <a:t>IF</a:t>
                      </a:r>
                      <a:endParaRPr b="1"/>
                    </a:p>
                  </a:txBody>
                  <a:tcPr marT="91425" marB="91425" marR="91425" marL="91425"/>
                </a:tc>
                <a:tc>
                  <a:txBody>
                    <a:bodyPr/>
                    <a:lstStyle/>
                    <a:p>
                      <a:pPr indent="0" lvl="0" marL="0" rtl="0" algn="l">
                        <a:spcBef>
                          <a:spcPts val="0"/>
                        </a:spcBef>
                        <a:spcAft>
                          <a:spcPts val="0"/>
                        </a:spcAft>
                        <a:buNone/>
                      </a:pPr>
                      <a:r>
                        <a:rPr lang="en" sz="1200"/>
                        <a:t>Negative</a:t>
                      </a:r>
                      <a:endParaRPr sz="1200"/>
                    </a:p>
                  </a:txBody>
                  <a:tcPr marT="91425" marB="91425" marR="91425" marL="91425"/>
                </a:tc>
                <a:tc>
                  <a:txBody>
                    <a:bodyPr/>
                    <a:lstStyle/>
                    <a:p>
                      <a:pPr indent="0" lvl="0" marL="0" rtl="0" algn="l">
                        <a:spcBef>
                          <a:spcPts val="0"/>
                        </a:spcBef>
                        <a:spcAft>
                          <a:spcPts val="0"/>
                        </a:spcAft>
                        <a:buNone/>
                      </a:pPr>
                      <a:r>
                        <a:rPr lang="en" sz="1200"/>
                        <a:t>Nonspecific IgM and C3</a:t>
                      </a:r>
                      <a:endParaRPr sz="1200"/>
                    </a:p>
                  </a:txBody>
                  <a:tcPr marT="91425" marB="91425" marR="91425" marL="91425"/>
                </a:tc>
                <a:tc>
                  <a:txBody>
                    <a:bodyPr/>
                    <a:lstStyle/>
                    <a:p>
                      <a:pPr indent="0" lvl="0" marL="0" rtl="0" algn="l">
                        <a:spcBef>
                          <a:spcPts val="0"/>
                        </a:spcBef>
                        <a:spcAft>
                          <a:spcPts val="0"/>
                        </a:spcAft>
                        <a:buNone/>
                      </a:pPr>
                      <a:r>
                        <a:rPr lang="en" sz="1200"/>
                        <a:t>IgG and C3; PLA2R ab</a:t>
                      </a:r>
                      <a:endParaRPr sz="1200"/>
                    </a:p>
                  </a:txBody>
                  <a:tcPr marT="91425" marB="91425" marR="91425" marL="91425"/>
                </a:tc>
              </a:tr>
              <a:tr h="381000">
                <a:tc>
                  <a:txBody>
                    <a:bodyPr/>
                    <a:lstStyle/>
                    <a:p>
                      <a:pPr indent="0" lvl="0" marL="0" rtl="0" algn="l">
                        <a:spcBef>
                          <a:spcPts val="0"/>
                        </a:spcBef>
                        <a:spcAft>
                          <a:spcPts val="0"/>
                        </a:spcAft>
                        <a:buNone/>
                      </a:pPr>
                      <a:r>
                        <a:rPr b="1" lang="en"/>
                        <a:t>EM</a:t>
                      </a:r>
                      <a:endParaRPr b="1"/>
                    </a:p>
                  </a:txBody>
                  <a:tcPr marT="91425" marB="91425" marR="91425" marL="91425"/>
                </a:tc>
                <a:tc>
                  <a:txBody>
                    <a:bodyPr/>
                    <a:lstStyle/>
                    <a:p>
                      <a:pPr indent="0" lvl="0" marL="0" rtl="0" algn="l">
                        <a:spcBef>
                          <a:spcPts val="0"/>
                        </a:spcBef>
                        <a:spcAft>
                          <a:spcPts val="0"/>
                        </a:spcAft>
                        <a:buNone/>
                      </a:pPr>
                      <a:r>
                        <a:rPr lang="en" sz="1200"/>
                        <a:t>Diffuse Foot Process Effacement</a:t>
                      </a:r>
                      <a:endParaRPr sz="1200"/>
                    </a:p>
                  </a:txBody>
                  <a:tcPr marT="91425" marB="91425" marR="91425" marL="91425"/>
                </a:tc>
                <a:tc>
                  <a:txBody>
                    <a:bodyPr/>
                    <a:lstStyle/>
                    <a:p>
                      <a:pPr indent="0" lvl="0" marL="0" rtl="0" algn="l">
                        <a:spcBef>
                          <a:spcPts val="0"/>
                        </a:spcBef>
                        <a:spcAft>
                          <a:spcPts val="0"/>
                        </a:spcAft>
                        <a:buNone/>
                      </a:pPr>
                      <a:r>
                        <a:rPr lang="en" sz="1200"/>
                        <a:t>Diffuse Foot Process Effacement</a:t>
                      </a:r>
                      <a:endParaRPr/>
                    </a:p>
                  </a:txBody>
                  <a:tcPr marT="91425" marB="91425" marR="91425" marL="91425"/>
                </a:tc>
                <a:tc>
                  <a:txBody>
                    <a:bodyPr/>
                    <a:lstStyle/>
                    <a:p>
                      <a:pPr indent="0" lvl="0" marL="0" rtl="0" algn="l">
                        <a:spcBef>
                          <a:spcPts val="0"/>
                        </a:spcBef>
                        <a:spcAft>
                          <a:spcPts val="0"/>
                        </a:spcAft>
                        <a:buNone/>
                      </a:pPr>
                      <a:r>
                        <a:rPr lang="en" sz="1200"/>
                        <a:t>Subepithelial deposits</a:t>
                      </a:r>
                      <a:endParaRPr sz="1200"/>
                    </a:p>
                  </a:txBody>
                  <a:tcPr marT="91425" marB="91425" marR="91425" marL="91425"/>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0"/>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Case 3</a:t>
            </a:r>
            <a:endParaRPr b="1"/>
          </a:p>
        </p:txBody>
      </p:sp>
      <p:sp>
        <p:nvSpPr>
          <p:cNvPr id="190" name="Google Shape;190;p30"/>
          <p:cNvSpPr txBox="1"/>
          <p:nvPr>
            <p:ph idx="1" type="body"/>
          </p:nvPr>
        </p:nvSpPr>
        <p:spPr>
          <a:xfrm>
            <a:off x="311700" y="1229875"/>
            <a:ext cx="8520600" cy="33390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32 year male found to have microscopic hematuria on life insurance physical.  Notes dark urine when he has respiratory infections attributes to “dehydration”.  No PMH or medications with the exception of </a:t>
            </a:r>
            <a:r>
              <a:rPr lang="en"/>
              <a:t>occasional</a:t>
            </a:r>
            <a:r>
              <a:rPr lang="en"/>
              <a:t> NSAIDS and protein powder.  ROS otherwise negative including no edema.</a:t>
            </a:r>
            <a:endParaRPr/>
          </a:p>
          <a:p>
            <a:pPr indent="0" lvl="0" marL="0" rtl="0" algn="l">
              <a:spcBef>
                <a:spcPts val="1200"/>
              </a:spcBef>
              <a:spcAft>
                <a:spcPts val="0"/>
              </a:spcAft>
              <a:buNone/>
            </a:pPr>
            <a:r>
              <a:rPr lang="en"/>
              <a:t>PE:  BP normal, unremarkable including no edema or rashes.</a:t>
            </a:r>
            <a:endParaRPr/>
          </a:p>
          <a:p>
            <a:pPr indent="0" lvl="0" marL="0" rtl="0" algn="l">
              <a:spcBef>
                <a:spcPts val="1200"/>
              </a:spcBef>
              <a:spcAft>
                <a:spcPts val="0"/>
              </a:spcAft>
              <a:buNone/>
            </a:pPr>
            <a:r>
              <a:rPr lang="en"/>
              <a:t>Creatinine 0.9 g/dl, UA: 2+ blood; negative protein; negative leukocyte 10-20 RBC/ hpf</a:t>
            </a:r>
            <a:endParaRPr/>
          </a:p>
          <a:p>
            <a:pPr indent="0" lvl="0" marL="0" rtl="0" algn="l">
              <a:spcBef>
                <a:spcPts val="1200"/>
              </a:spcBef>
              <a:spcAft>
                <a:spcPts val="0"/>
              </a:spcAft>
              <a:buNone/>
            </a:pPr>
            <a:r>
              <a:rPr lang="en"/>
              <a:t>CT urogram: normal</a:t>
            </a:r>
            <a:endParaRPr/>
          </a:p>
          <a:p>
            <a:pPr indent="0" lvl="0" marL="0" rtl="0" algn="l">
              <a:spcBef>
                <a:spcPts val="1200"/>
              </a:spcBef>
              <a:spcAft>
                <a:spcPts val="1200"/>
              </a:spcAft>
              <a:buNone/>
            </a:pPr>
            <a:r>
              <a:rPr b="1" lang="en">
                <a:solidFill>
                  <a:schemeClr val="dk1"/>
                </a:solidFill>
              </a:rPr>
              <a:t>What’s your differential?</a:t>
            </a:r>
            <a:r>
              <a:rPr b="1" lang="en"/>
              <a:t> </a:t>
            </a:r>
            <a:endParaRPr b="1"/>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1"/>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96" name="Google Shape;196;p31"/>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97" name="Google Shape;197;p31"/>
          <p:cNvPicPr preferRelativeResize="0"/>
          <p:nvPr/>
        </p:nvPicPr>
        <p:blipFill>
          <a:blip r:embed="rId3">
            <a:alphaModFix/>
          </a:blip>
          <a:stretch>
            <a:fillRect/>
          </a:stretch>
        </p:blipFill>
        <p:spPr>
          <a:xfrm>
            <a:off x="2190750" y="238125"/>
            <a:ext cx="4762500" cy="4362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4"/>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93" name="Google Shape;93;p14"/>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Disclosure:</a:t>
            </a:r>
            <a:endParaRPr/>
          </a:p>
          <a:p>
            <a:pPr indent="0" lvl="0" marL="0" rtl="0" algn="l">
              <a:spcBef>
                <a:spcPts val="1200"/>
              </a:spcBef>
              <a:spcAft>
                <a:spcPts val="0"/>
              </a:spcAft>
              <a:buNone/>
            </a:pPr>
            <a:r>
              <a:rPr lang="en"/>
              <a:t>Several questions modified from ASN</a:t>
            </a:r>
            <a:endParaRPr/>
          </a:p>
          <a:p>
            <a:pPr indent="-342900" lvl="0" marL="457200" rtl="0" algn="l">
              <a:spcBef>
                <a:spcPts val="1200"/>
              </a:spcBef>
              <a:spcAft>
                <a:spcPts val="0"/>
              </a:spcAft>
              <a:buSzPts val="1800"/>
              <a:buChar char="●"/>
            </a:pPr>
            <a:r>
              <a:rPr lang="en"/>
              <a:t>Nephrology Quiz and </a:t>
            </a:r>
            <a:r>
              <a:rPr lang="en"/>
              <a:t>Questionnaire</a:t>
            </a:r>
            <a:endParaRPr/>
          </a:p>
          <a:p>
            <a:pPr indent="-342900" lvl="0" marL="457200" rtl="0" algn="l">
              <a:spcBef>
                <a:spcPts val="0"/>
              </a:spcBef>
              <a:spcAft>
                <a:spcPts val="0"/>
              </a:spcAft>
              <a:buSzPts val="1800"/>
              <a:buChar char="●"/>
            </a:pPr>
            <a:r>
              <a:rPr lang="en"/>
              <a:t>KSAP</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2"/>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Hematuria Differential</a:t>
            </a:r>
            <a:r>
              <a:rPr lang="en"/>
              <a:t> </a:t>
            </a:r>
            <a:endParaRPr/>
          </a:p>
        </p:txBody>
      </p:sp>
      <p:sp>
        <p:nvSpPr>
          <p:cNvPr id="203" name="Google Shape;203;p32"/>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0000FF"/>
              </a:buClr>
              <a:buSzPts val="1800"/>
              <a:buChar char="●"/>
            </a:pPr>
            <a:r>
              <a:rPr b="1" lang="en">
                <a:solidFill>
                  <a:srgbClr val="0000FF"/>
                </a:solidFill>
              </a:rPr>
              <a:t>IgA Nephropathy</a:t>
            </a:r>
            <a:endParaRPr b="1">
              <a:solidFill>
                <a:srgbClr val="0000FF"/>
              </a:solidFill>
            </a:endParaRPr>
          </a:p>
          <a:p>
            <a:pPr indent="-342900" lvl="0" marL="457200" rtl="0" algn="l">
              <a:spcBef>
                <a:spcPts val="0"/>
              </a:spcBef>
              <a:spcAft>
                <a:spcPts val="0"/>
              </a:spcAft>
              <a:buSzPts val="1800"/>
              <a:buChar char="●"/>
            </a:pPr>
            <a:r>
              <a:rPr lang="en"/>
              <a:t>Alport Syndrome</a:t>
            </a:r>
            <a:endParaRPr/>
          </a:p>
          <a:p>
            <a:pPr indent="-317500" lvl="1" marL="914400" rtl="0" algn="l">
              <a:spcBef>
                <a:spcPts val="0"/>
              </a:spcBef>
              <a:spcAft>
                <a:spcPts val="0"/>
              </a:spcAft>
              <a:buSzPts val="1400"/>
              <a:buChar char="○"/>
            </a:pPr>
            <a:r>
              <a:rPr lang="en"/>
              <a:t>X - linked</a:t>
            </a:r>
            <a:endParaRPr/>
          </a:p>
          <a:p>
            <a:pPr indent="-317500" lvl="1" marL="914400" rtl="0" algn="l">
              <a:spcBef>
                <a:spcPts val="0"/>
              </a:spcBef>
              <a:spcAft>
                <a:spcPts val="0"/>
              </a:spcAft>
              <a:buSzPts val="1400"/>
              <a:buChar char="○"/>
            </a:pPr>
            <a:r>
              <a:rPr lang="en"/>
              <a:t>Autosomal Recessive </a:t>
            </a:r>
            <a:endParaRPr/>
          </a:p>
          <a:p>
            <a:pPr indent="-317500" lvl="1" marL="914400" rtl="0" algn="l">
              <a:spcBef>
                <a:spcPts val="0"/>
              </a:spcBef>
              <a:spcAft>
                <a:spcPts val="0"/>
              </a:spcAft>
              <a:buSzPts val="1400"/>
              <a:buChar char="○"/>
            </a:pPr>
            <a:r>
              <a:rPr lang="en"/>
              <a:t>Autosomal Dominant</a:t>
            </a:r>
            <a:endParaRPr/>
          </a:p>
          <a:p>
            <a:pPr indent="-342900" lvl="0" marL="457200" rtl="0" algn="l">
              <a:spcBef>
                <a:spcPts val="0"/>
              </a:spcBef>
              <a:spcAft>
                <a:spcPts val="0"/>
              </a:spcAft>
              <a:buSzPts val="1800"/>
              <a:buChar char="●"/>
            </a:pPr>
            <a:r>
              <a:rPr lang="en"/>
              <a:t>Thin Basement Membrane Disease</a:t>
            </a:r>
            <a:endParaRPr/>
          </a:p>
          <a:p>
            <a:pPr indent="-317500" lvl="1" marL="914400" rtl="0" algn="l">
              <a:spcBef>
                <a:spcPts val="0"/>
              </a:spcBef>
              <a:spcAft>
                <a:spcPts val="0"/>
              </a:spcAft>
              <a:buSzPts val="1400"/>
              <a:buChar char="○"/>
            </a:pPr>
            <a:r>
              <a:rPr lang="en"/>
              <a:t>Benign Familial Hematuria</a:t>
            </a:r>
            <a:endParaRPr/>
          </a:p>
          <a:p>
            <a:pPr indent="-342900" lvl="0" marL="457200" rtl="0" algn="l">
              <a:spcBef>
                <a:spcPts val="0"/>
              </a:spcBef>
              <a:spcAft>
                <a:spcPts val="0"/>
              </a:spcAft>
              <a:buSzPts val="1800"/>
              <a:buChar char="●"/>
            </a:pPr>
            <a:r>
              <a:rPr lang="en"/>
              <a:t>C3 Nephropathy (MPGN)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3"/>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Alport Syndrome</a:t>
            </a:r>
            <a:endParaRPr b="1"/>
          </a:p>
        </p:txBody>
      </p:sp>
      <p:sp>
        <p:nvSpPr>
          <p:cNvPr id="209" name="Google Shape;209;p33"/>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10" name="Google Shape;210;p33"/>
          <p:cNvPicPr preferRelativeResize="0"/>
          <p:nvPr/>
        </p:nvPicPr>
        <p:blipFill>
          <a:blip r:embed="rId3">
            <a:alphaModFix/>
          </a:blip>
          <a:stretch>
            <a:fillRect/>
          </a:stretch>
        </p:blipFill>
        <p:spPr>
          <a:xfrm>
            <a:off x="762000" y="1733550"/>
            <a:ext cx="7620000" cy="21336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4"/>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Alport Syndrome</a:t>
            </a:r>
            <a:endParaRPr b="1"/>
          </a:p>
        </p:txBody>
      </p:sp>
      <p:sp>
        <p:nvSpPr>
          <p:cNvPr id="216" name="Google Shape;216;p34"/>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17" name="Google Shape;217;p34"/>
          <p:cNvPicPr preferRelativeResize="0"/>
          <p:nvPr/>
        </p:nvPicPr>
        <p:blipFill>
          <a:blip r:embed="rId3">
            <a:alphaModFix/>
          </a:blip>
          <a:stretch>
            <a:fillRect/>
          </a:stretch>
        </p:blipFill>
        <p:spPr>
          <a:xfrm>
            <a:off x="1962427" y="1285800"/>
            <a:ext cx="4856726" cy="38577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5"/>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IgA Nephropathy - Clinical Presentations</a:t>
            </a:r>
            <a:endParaRPr b="1"/>
          </a:p>
        </p:txBody>
      </p:sp>
      <p:sp>
        <p:nvSpPr>
          <p:cNvPr id="223" name="Google Shape;223;p35"/>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24" name="Google Shape;224;p35"/>
          <p:cNvPicPr preferRelativeResize="0"/>
          <p:nvPr/>
        </p:nvPicPr>
        <p:blipFill>
          <a:blip r:embed="rId3">
            <a:alphaModFix/>
          </a:blip>
          <a:stretch>
            <a:fillRect/>
          </a:stretch>
        </p:blipFill>
        <p:spPr>
          <a:xfrm>
            <a:off x="757250" y="1017800"/>
            <a:ext cx="7361701" cy="38565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6"/>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IgA Nephropathy - Intermittent Gross Hematuria</a:t>
            </a:r>
            <a:endParaRPr b="1"/>
          </a:p>
        </p:txBody>
      </p:sp>
      <p:sp>
        <p:nvSpPr>
          <p:cNvPr id="230" name="Google Shape;230;p36"/>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1C1C1C"/>
                </a:solidFill>
                <a:highlight>
                  <a:srgbClr val="FFFFFF"/>
                </a:highlight>
                <a:latin typeface="Arial"/>
                <a:ea typeface="Arial"/>
                <a:cs typeface="Arial"/>
                <a:sym typeface="Arial"/>
              </a:rPr>
              <a:t>Occurs in the context of an infection (an upper respiratory or gastrointestinal infection).  Can present with AKI, even with crescents on kidney biopsy.  But they get better. Recovery should occur within 1 week. Biopsy may show limited crescents (&lt;25% of glomeruli).  The differential includes:</a:t>
            </a:r>
            <a:endParaRPr sz="1400">
              <a:solidFill>
                <a:srgbClr val="1C1C1C"/>
              </a:solidFill>
              <a:highlight>
                <a:srgbClr val="FFFFFF"/>
              </a:highlight>
              <a:latin typeface="Arial"/>
              <a:ea typeface="Arial"/>
              <a:cs typeface="Arial"/>
              <a:sym typeface="Arial"/>
            </a:endParaRPr>
          </a:p>
          <a:p>
            <a:pPr indent="-317500" lvl="0" marL="457200" rtl="0" algn="l">
              <a:spcBef>
                <a:spcPts val="1500"/>
              </a:spcBef>
              <a:spcAft>
                <a:spcPts val="0"/>
              </a:spcAft>
              <a:buClr>
                <a:srgbClr val="1C1C1C"/>
              </a:buClr>
              <a:buSzPts val="1400"/>
              <a:buFont typeface="Arial"/>
              <a:buChar char="●"/>
            </a:pPr>
            <a:r>
              <a:rPr lang="en" sz="1400">
                <a:solidFill>
                  <a:srgbClr val="1C1C1C"/>
                </a:solidFill>
                <a:highlight>
                  <a:srgbClr val="FFFFFF"/>
                </a:highlight>
                <a:latin typeface="Arial"/>
                <a:ea typeface="Arial"/>
                <a:cs typeface="Arial"/>
                <a:sym typeface="Arial"/>
              </a:rPr>
              <a:t>Post infectious (post streptococcal) GN. The difference: In IgA nephropathy; the hematuria occurs at the time of the infection; it is referred to as synpharyngitic.  In post infectious / post streptococcal hematuria will occur 1-2 weeks after the infection.</a:t>
            </a:r>
            <a:endParaRPr sz="1400">
              <a:solidFill>
                <a:srgbClr val="1C1C1C"/>
              </a:solidFill>
              <a:highlight>
                <a:srgbClr val="FFFFFF"/>
              </a:highlight>
              <a:latin typeface="Arial"/>
              <a:ea typeface="Arial"/>
              <a:cs typeface="Arial"/>
              <a:sym typeface="Arial"/>
            </a:endParaRPr>
          </a:p>
          <a:p>
            <a:pPr indent="-317500" lvl="0" marL="457200" rtl="0" algn="l">
              <a:spcBef>
                <a:spcPts val="0"/>
              </a:spcBef>
              <a:spcAft>
                <a:spcPts val="0"/>
              </a:spcAft>
              <a:buClr>
                <a:srgbClr val="1C1C1C"/>
              </a:buClr>
              <a:buSzPts val="1400"/>
              <a:buFont typeface="Arial"/>
              <a:buChar char="●"/>
            </a:pPr>
            <a:r>
              <a:rPr lang="en" sz="1400">
                <a:solidFill>
                  <a:srgbClr val="1C1C1C"/>
                </a:solidFill>
                <a:highlight>
                  <a:srgbClr val="FFFFFF"/>
                </a:highlight>
                <a:latin typeface="Arial"/>
                <a:ea typeface="Arial"/>
                <a:cs typeface="Arial"/>
                <a:sym typeface="Arial"/>
              </a:rPr>
              <a:t>C3 Nephropathy/ Membranoproliferative GN (MPGN). The difference:  in MPGN hematuria (or microhematuria) and low C3 will persist chronically</a:t>
            </a:r>
            <a:endParaRPr sz="1400">
              <a:solidFill>
                <a:srgbClr val="1C1C1C"/>
              </a:solidFill>
              <a:highlight>
                <a:srgbClr val="FFFFFF"/>
              </a:highlight>
              <a:latin typeface="Arial"/>
              <a:ea typeface="Arial"/>
              <a:cs typeface="Arial"/>
              <a:sym typeface="Arial"/>
            </a:endParaRPr>
          </a:p>
          <a:p>
            <a:pPr indent="0" lvl="0" marL="0" rtl="0" algn="l">
              <a:spcBef>
                <a:spcPts val="1200"/>
              </a:spcBef>
              <a:spcAft>
                <a:spcPts val="0"/>
              </a:spcAft>
              <a:buNone/>
            </a:pPr>
            <a:r>
              <a:rPr lang="en" sz="1400">
                <a:solidFill>
                  <a:srgbClr val="1C1C1C"/>
                </a:solidFill>
                <a:highlight>
                  <a:srgbClr val="FFFFFF"/>
                </a:highlight>
                <a:latin typeface="Arial"/>
                <a:ea typeface="Arial"/>
                <a:cs typeface="Arial"/>
                <a:sym typeface="Arial"/>
              </a:rPr>
              <a:t>Post-infectious GN and MPGN are associated with low complements (C3 in post-infectious C3 and C4 in MPGN).  IgA typically has normal serum complements.</a:t>
            </a:r>
            <a:endParaRPr sz="1400">
              <a:solidFill>
                <a:srgbClr val="1C1C1C"/>
              </a:solidFill>
              <a:highlight>
                <a:srgbClr val="FFFFFF"/>
              </a:highlight>
              <a:latin typeface="Arial"/>
              <a:ea typeface="Arial"/>
              <a:cs typeface="Arial"/>
              <a:sym typeface="Arial"/>
            </a:endParaRPr>
          </a:p>
          <a:p>
            <a:pPr indent="0" lvl="0" marL="0" rtl="0" algn="l">
              <a:spcBef>
                <a:spcPts val="1500"/>
              </a:spcBef>
              <a:spcAft>
                <a:spcPts val="120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7"/>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MPGN</a:t>
            </a:r>
            <a:endParaRPr b="1"/>
          </a:p>
        </p:txBody>
      </p:sp>
      <p:sp>
        <p:nvSpPr>
          <p:cNvPr id="236" name="Google Shape;236;p37"/>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1C1C1C"/>
                </a:solidFill>
                <a:highlight>
                  <a:srgbClr val="FFFFFF"/>
                </a:highlight>
                <a:latin typeface="Arial"/>
                <a:ea typeface="Arial"/>
                <a:cs typeface="Arial"/>
                <a:sym typeface="Arial"/>
              </a:rPr>
              <a:t>MPGN is not a specific disease, it is a pattern of injury seen on light microscopy of kidney biopsy.</a:t>
            </a:r>
            <a:endParaRPr>
              <a:solidFill>
                <a:srgbClr val="1C1C1C"/>
              </a:solidFill>
              <a:highlight>
                <a:srgbClr val="FFFFFF"/>
              </a:highlight>
              <a:latin typeface="Arial"/>
              <a:ea typeface="Arial"/>
              <a:cs typeface="Arial"/>
              <a:sym typeface="Arial"/>
            </a:endParaRPr>
          </a:p>
          <a:p>
            <a:pPr indent="-317500" lvl="0" marL="457200" rtl="0" algn="l">
              <a:spcBef>
                <a:spcPts val="1500"/>
              </a:spcBef>
              <a:spcAft>
                <a:spcPts val="0"/>
              </a:spcAft>
              <a:buClr>
                <a:srgbClr val="1C1C1C"/>
              </a:buClr>
              <a:buSzPts val="1400"/>
              <a:buFont typeface="Arial"/>
              <a:buChar char="●"/>
            </a:pPr>
            <a:r>
              <a:rPr lang="en" sz="1400">
                <a:solidFill>
                  <a:srgbClr val="1C1C1C"/>
                </a:solidFill>
                <a:highlight>
                  <a:srgbClr val="FFFFFF"/>
                </a:highlight>
                <a:latin typeface="Arial"/>
                <a:ea typeface="Arial"/>
                <a:cs typeface="Arial"/>
                <a:sym typeface="Arial"/>
              </a:rPr>
              <a:t>Membrano – Diffuse thickening of glomerular capillary walls</a:t>
            </a:r>
            <a:endParaRPr sz="1400">
              <a:solidFill>
                <a:srgbClr val="1C1C1C"/>
              </a:solidFill>
              <a:highlight>
                <a:srgbClr val="FFFFFF"/>
              </a:highlight>
              <a:latin typeface="Arial"/>
              <a:ea typeface="Arial"/>
              <a:cs typeface="Arial"/>
              <a:sym typeface="Arial"/>
            </a:endParaRPr>
          </a:p>
          <a:p>
            <a:pPr indent="-317500" lvl="0" marL="457200" rtl="0" algn="l">
              <a:spcBef>
                <a:spcPts val="0"/>
              </a:spcBef>
              <a:spcAft>
                <a:spcPts val="0"/>
              </a:spcAft>
              <a:buClr>
                <a:srgbClr val="1C1C1C"/>
              </a:buClr>
              <a:buSzPts val="1400"/>
              <a:buFont typeface="Arial"/>
              <a:buChar char="●"/>
            </a:pPr>
            <a:r>
              <a:rPr lang="en" sz="1400">
                <a:solidFill>
                  <a:srgbClr val="1C1C1C"/>
                </a:solidFill>
                <a:highlight>
                  <a:srgbClr val="FFFFFF"/>
                </a:highlight>
                <a:latin typeface="Arial"/>
                <a:ea typeface="Arial"/>
                <a:cs typeface="Arial"/>
                <a:sym typeface="Arial"/>
              </a:rPr>
              <a:t>Proliferative – Increased number of cells in the glomeruli</a:t>
            </a:r>
            <a:endParaRPr sz="1400">
              <a:solidFill>
                <a:srgbClr val="1C1C1C"/>
              </a:solidFill>
              <a:highlight>
                <a:srgbClr val="FFFFFF"/>
              </a:highlight>
              <a:latin typeface="Arial"/>
              <a:ea typeface="Arial"/>
              <a:cs typeface="Arial"/>
              <a:sym typeface="Arial"/>
            </a:endParaRPr>
          </a:p>
          <a:p>
            <a:pPr indent="0" lvl="0" marL="0" rtl="0" algn="l">
              <a:spcBef>
                <a:spcPts val="1200"/>
              </a:spcBef>
              <a:spcAft>
                <a:spcPts val="0"/>
              </a:spcAft>
              <a:buNone/>
            </a:pPr>
            <a:r>
              <a:rPr lang="en">
                <a:solidFill>
                  <a:srgbClr val="1C1C1C"/>
                </a:solidFill>
                <a:highlight>
                  <a:srgbClr val="FFFFFF"/>
                </a:highlight>
                <a:latin typeface="Arial"/>
                <a:ea typeface="Arial"/>
                <a:cs typeface="Arial"/>
                <a:sym typeface="Arial"/>
              </a:rPr>
              <a:t>Therefore MPGN is when glomeruli have both thickened capillary walls and an increased number of cells</a:t>
            </a:r>
            <a:endParaRPr>
              <a:solidFill>
                <a:srgbClr val="1C1C1C"/>
              </a:solidFill>
              <a:highlight>
                <a:srgbClr val="FFFFFF"/>
              </a:highlight>
              <a:latin typeface="Arial"/>
              <a:ea typeface="Arial"/>
              <a:cs typeface="Arial"/>
              <a:sym typeface="Arial"/>
            </a:endParaRPr>
          </a:p>
          <a:p>
            <a:pPr indent="0" lvl="0" marL="0" rtl="0" algn="l">
              <a:spcBef>
                <a:spcPts val="1500"/>
              </a:spcBef>
              <a:spcAft>
                <a:spcPts val="1500"/>
              </a:spcAft>
              <a:buNone/>
            </a:pPr>
            <a:r>
              <a:rPr lang="en">
                <a:solidFill>
                  <a:srgbClr val="1C1C1C"/>
                </a:solidFill>
                <a:highlight>
                  <a:srgbClr val="FFFFFF"/>
                </a:highlight>
                <a:latin typeface="Arial"/>
                <a:ea typeface="Arial"/>
                <a:cs typeface="Arial"/>
                <a:sym typeface="Arial"/>
              </a:rPr>
              <a:t>This is caused by immune complex deposition</a:t>
            </a:r>
            <a:endParaRPr>
              <a:solidFill>
                <a:srgbClr val="1C1C1C"/>
              </a:solidFill>
              <a:highlight>
                <a:srgbClr val="FFFFFF"/>
              </a:highlight>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8"/>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MPGN</a:t>
            </a:r>
            <a:endParaRPr b="1"/>
          </a:p>
        </p:txBody>
      </p:sp>
      <p:sp>
        <p:nvSpPr>
          <p:cNvPr id="242" name="Google Shape;242;p38"/>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lnSpc>
                <a:spcPct val="135000"/>
              </a:lnSpc>
              <a:spcBef>
                <a:spcPts val="1400"/>
              </a:spcBef>
              <a:spcAft>
                <a:spcPts val="0"/>
              </a:spcAft>
              <a:buNone/>
            </a:pPr>
            <a:r>
              <a:rPr b="1" lang="en">
                <a:solidFill>
                  <a:srgbClr val="1C1C1C"/>
                </a:solidFill>
                <a:highlight>
                  <a:srgbClr val="FFFFFF"/>
                </a:highlight>
                <a:latin typeface="Arial"/>
                <a:ea typeface="Arial"/>
                <a:cs typeface="Arial"/>
                <a:sym typeface="Arial"/>
              </a:rPr>
              <a:t>Pathophysiology of the immune complexes – Immunofluorescence</a:t>
            </a:r>
            <a:endParaRPr b="1">
              <a:solidFill>
                <a:srgbClr val="1C1C1C"/>
              </a:solidFill>
              <a:highlight>
                <a:srgbClr val="FFFFFF"/>
              </a:highlight>
              <a:latin typeface="Arial"/>
              <a:ea typeface="Arial"/>
              <a:cs typeface="Arial"/>
              <a:sym typeface="Arial"/>
            </a:endParaRPr>
          </a:p>
          <a:p>
            <a:pPr indent="0" lvl="0" marL="0" rtl="0" algn="l">
              <a:spcBef>
                <a:spcPts val="400"/>
              </a:spcBef>
              <a:spcAft>
                <a:spcPts val="0"/>
              </a:spcAft>
              <a:buNone/>
            </a:pPr>
            <a:r>
              <a:rPr lang="en" sz="1400">
                <a:solidFill>
                  <a:srgbClr val="1C1C1C"/>
                </a:solidFill>
                <a:highlight>
                  <a:srgbClr val="FFFFFF"/>
                </a:highlight>
                <a:latin typeface="Arial"/>
                <a:ea typeface="Arial"/>
                <a:cs typeface="Arial"/>
                <a:sym typeface="Arial"/>
              </a:rPr>
              <a:t>They can be caused by:</a:t>
            </a:r>
            <a:endParaRPr sz="1400">
              <a:solidFill>
                <a:srgbClr val="1C1C1C"/>
              </a:solidFill>
              <a:highlight>
                <a:srgbClr val="FFFFFF"/>
              </a:highlight>
              <a:latin typeface="Arial"/>
              <a:ea typeface="Arial"/>
              <a:cs typeface="Arial"/>
              <a:sym typeface="Arial"/>
            </a:endParaRPr>
          </a:p>
          <a:p>
            <a:pPr indent="-317500" lvl="0" marL="457200" rtl="0" algn="l">
              <a:spcBef>
                <a:spcPts val="1500"/>
              </a:spcBef>
              <a:spcAft>
                <a:spcPts val="0"/>
              </a:spcAft>
              <a:buClr>
                <a:srgbClr val="1C1C1C"/>
              </a:buClr>
              <a:buSzPts val="1400"/>
              <a:buFont typeface="Arial"/>
              <a:buChar char="●"/>
            </a:pPr>
            <a:r>
              <a:rPr lang="en" sz="1400">
                <a:solidFill>
                  <a:srgbClr val="1C1C1C"/>
                </a:solidFill>
                <a:highlight>
                  <a:srgbClr val="FFFFFF"/>
                </a:highlight>
                <a:latin typeface="Arial"/>
                <a:ea typeface="Arial"/>
                <a:cs typeface="Arial"/>
                <a:sym typeface="Arial"/>
              </a:rPr>
              <a:t>Immune complex deposition</a:t>
            </a:r>
            <a:endParaRPr sz="1400">
              <a:solidFill>
                <a:srgbClr val="1C1C1C"/>
              </a:solidFill>
              <a:highlight>
                <a:srgbClr val="FFFFFF"/>
              </a:highlight>
              <a:latin typeface="Arial"/>
              <a:ea typeface="Arial"/>
              <a:cs typeface="Arial"/>
              <a:sym typeface="Arial"/>
            </a:endParaRPr>
          </a:p>
          <a:p>
            <a:pPr indent="-317500" lvl="0" marL="457200" rtl="0" algn="l">
              <a:spcBef>
                <a:spcPts val="0"/>
              </a:spcBef>
              <a:spcAft>
                <a:spcPts val="0"/>
              </a:spcAft>
              <a:buClr>
                <a:srgbClr val="1C1C1C"/>
              </a:buClr>
              <a:buSzPts val="1400"/>
              <a:buFont typeface="Arial"/>
              <a:buChar char="●"/>
            </a:pPr>
            <a:r>
              <a:rPr lang="en" sz="1400">
                <a:solidFill>
                  <a:srgbClr val="1C1C1C"/>
                </a:solidFill>
                <a:highlight>
                  <a:srgbClr val="FFFFFF"/>
                </a:highlight>
                <a:latin typeface="Arial"/>
                <a:ea typeface="Arial"/>
                <a:cs typeface="Arial"/>
                <a:sym typeface="Arial"/>
              </a:rPr>
              <a:t>Monoclonal immunoglobulin deposition</a:t>
            </a:r>
            <a:endParaRPr sz="1400">
              <a:solidFill>
                <a:srgbClr val="1C1C1C"/>
              </a:solidFill>
              <a:highlight>
                <a:srgbClr val="FFFFFF"/>
              </a:highlight>
              <a:latin typeface="Arial"/>
              <a:ea typeface="Arial"/>
              <a:cs typeface="Arial"/>
              <a:sym typeface="Arial"/>
            </a:endParaRPr>
          </a:p>
          <a:p>
            <a:pPr indent="-317500" lvl="0" marL="457200" rtl="0" algn="l">
              <a:spcBef>
                <a:spcPts val="0"/>
              </a:spcBef>
              <a:spcAft>
                <a:spcPts val="0"/>
              </a:spcAft>
              <a:buClr>
                <a:srgbClr val="1C1C1C"/>
              </a:buClr>
              <a:buSzPts val="1400"/>
              <a:buFont typeface="Arial"/>
              <a:buChar char="●"/>
            </a:pPr>
            <a:r>
              <a:rPr lang="en" sz="1400">
                <a:solidFill>
                  <a:srgbClr val="1C1C1C"/>
                </a:solidFill>
                <a:highlight>
                  <a:srgbClr val="FFFFFF"/>
                </a:highlight>
                <a:latin typeface="Arial"/>
                <a:ea typeface="Arial"/>
                <a:cs typeface="Arial"/>
                <a:sym typeface="Arial"/>
              </a:rPr>
              <a:t>Dysregulation of the alternative complement pathway</a:t>
            </a:r>
            <a:endParaRPr sz="1400">
              <a:solidFill>
                <a:srgbClr val="1C1C1C"/>
              </a:solidFill>
              <a:highlight>
                <a:srgbClr val="FFFFFF"/>
              </a:highlight>
              <a:latin typeface="Arial"/>
              <a:ea typeface="Arial"/>
              <a:cs typeface="Arial"/>
              <a:sym typeface="Arial"/>
            </a:endParaRPr>
          </a:p>
          <a:p>
            <a:pPr indent="0" lvl="0" marL="0" rtl="0" algn="l">
              <a:spcBef>
                <a:spcPts val="1200"/>
              </a:spcBef>
              <a:spcAft>
                <a:spcPts val="0"/>
              </a:spcAft>
              <a:buNone/>
            </a:pPr>
            <a:r>
              <a:rPr lang="en" sz="1400">
                <a:solidFill>
                  <a:srgbClr val="1C1C1C"/>
                </a:solidFill>
                <a:highlight>
                  <a:srgbClr val="FFFFFF"/>
                </a:highlight>
                <a:latin typeface="Arial"/>
                <a:ea typeface="Arial"/>
                <a:cs typeface="Arial"/>
                <a:sym typeface="Arial"/>
              </a:rPr>
              <a:t>These can be deduced by the pattern on immunofluorescence. Immunofluorescence can show:</a:t>
            </a:r>
            <a:endParaRPr sz="1400">
              <a:solidFill>
                <a:srgbClr val="1C1C1C"/>
              </a:solidFill>
              <a:highlight>
                <a:srgbClr val="FFFFFF"/>
              </a:highlight>
              <a:latin typeface="Arial"/>
              <a:ea typeface="Arial"/>
              <a:cs typeface="Arial"/>
              <a:sym typeface="Arial"/>
            </a:endParaRPr>
          </a:p>
          <a:p>
            <a:pPr indent="-317500" lvl="0" marL="457200" rtl="0" algn="l">
              <a:spcBef>
                <a:spcPts val="1500"/>
              </a:spcBef>
              <a:spcAft>
                <a:spcPts val="0"/>
              </a:spcAft>
              <a:buClr>
                <a:srgbClr val="1C1C1C"/>
              </a:buClr>
              <a:buSzPts val="1400"/>
              <a:buFont typeface="Arial"/>
              <a:buChar char="●"/>
            </a:pPr>
            <a:r>
              <a:rPr lang="en" sz="1400">
                <a:solidFill>
                  <a:srgbClr val="1C1C1C"/>
                </a:solidFill>
                <a:highlight>
                  <a:srgbClr val="FFFFFF"/>
                </a:highlight>
                <a:latin typeface="Arial"/>
                <a:ea typeface="Arial"/>
                <a:cs typeface="Arial"/>
                <a:sym typeface="Arial"/>
              </a:rPr>
              <a:t>Immunoglobulin (with or without complement)</a:t>
            </a:r>
            <a:endParaRPr sz="1400">
              <a:solidFill>
                <a:srgbClr val="1C1C1C"/>
              </a:solidFill>
              <a:highlight>
                <a:srgbClr val="FFFFFF"/>
              </a:highlight>
              <a:latin typeface="Arial"/>
              <a:ea typeface="Arial"/>
              <a:cs typeface="Arial"/>
              <a:sym typeface="Arial"/>
            </a:endParaRPr>
          </a:p>
          <a:p>
            <a:pPr indent="-317500" lvl="0" marL="457200" rtl="0" algn="l">
              <a:spcBef>
                <a:spcPts val="0"/>
              </a:spcBef>
              <a:spcAft>
                <a:spcPts val="0"/>
              </a:spcAft>
              <a:buClr>
                <a:srgbClr val="1C1C1C"/>
              </a:buClr>
              <a:buSzPts val="1400"/>
              <a:buFont typeface="Arial"/>
              <a:buChar char="●"/>
            </a:pPr>
            <a:r>
              <a:rPr lang="en" sz="1400">
                <a:solidFill>
                  <a:srgbClr val="1C1C1C"/>
                </a:solidFill>
                <a:highlight>
                  <a:srgbClr val="FFFFFF"/>
                </a:highlight>
                <a:latin typeface="Arial"/>
                <a:ea typeface="Arial"/>
                <a:cs typeface="Arial"/>
                <a:sym typeface="Arial"/>
              </a:rPr>
              <a:t>Complement Dominant</a:t>
            </a:r>
            <a:endParaRPr sz="1400">
              <a:solidFill>
                <a:srgbClr val="1C1C1C"/>
              </a:solidFill>
              <a:highlight>
                <a:srgbClr val="FFFFFF"/>
              </a:highlight>
              <a:latin typeface="Arial"/>
              <a:ea typeface="Arial"/>
              <a:cs typeface="Arial"/>
              <a:sym typeface="Arial"/>
            </a:endParaRPr>
          </a:p>
          <a:p>
            <a:pPr indent="-317500" lvl="0" marL="457200" rtl="0" algn="l">
              <a:spcBef>
                <a:spcPts val="0"/>
              </a:spcBef>
              <a:spcAft>
                <a:spcPts val="0"/>
              </a:spcAft>
              <a:buClr>
                <a:srgbClr val="1C1C1C"/>
              </a:buClr>
              <a:buSzPts val="1400"/>
              <a:buFont typeface="Arial"/>
              <a:buChar char="●"/>
            </a:pPr>
            <a:r>
              <a:rPr lang="en" sz="1400">
                <a:solidFill>
                  <a:srgbClr val="1C1C1C"/>
                </a:solidFill>
                <a:highlight>
                  <a:srgbClr val="FFFFFF"/>
                </a:highlight>
                <a:latin typeface="Arial"/>
                <a:ea typeface="Arial"/>
                <a:cs typeface="Arial"/>
                <a:sym typeface="Arial"/>
              </a:rPr>
              <a:t>Immunofluorescence Negative (There are also cases without immune complexes)</a:t>
            </a:r>
            <a:endParaRPr sz="14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9"/>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MPGN: Biopsy Immunofluorescence</a:t>
            </a:r>
            <a:endParaRPr b="1"/>
          </a:p>
        </p:txBody>
      </p:sp>
      <p:sp>
        <p:nvSpPr>
          <p:cNvPr id="248" name="Google Shape;248;p39"/>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49" name="Google Shape;249;p39"/>
          <p:cNvPicPr preferRelativeResize="0"/>
          <p:nvPr/>
        </p:nvPicPr>
        <p:blipFill>
          <a:blip r:embed="rId3">
            <a:alphaModFix/>
          </a:blip>
          <a:stretch>
            <a:fillRect/>
          </a:stretch>
        </p:blipFill>
        <p:spPr>
          <a:xfrm>
            <a:off x="777500" y="982475"/>
            <a:ext cx="7609276" cy="41038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40"/>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Case 4</a:t>
            </a:r>
            <a:endParaRPr b="1"/>
          </a:p>
        </p:txBody>
      </p:sp>
      <p:sp>
        <p:nvSpPr>
          <p:cNvPr id="255" name="Google Shape;255;p40"/>
          <p:cNvSpPr txBox="1"/>
          <p:nvPr>
            <p:ph idx="1" type="body"/>
          </p:nvPr>
        </p:nvSpPr>
        <p:spPr>
          <a:xfrm>
            <a:off x="311700" y="1229875"/>
            <a:ext cx="8520600" cy="33390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52 year old male referred for creatinine </a:t>
            </a:r>
            <a:r>
              <a:rPr lang="en"/>
              <a:t>elevation</a:t>
            </a:r>
            <a:r>
              <a:rPr lang="en"/>
              <a:t> 1.8 g/dl.  Records show creatinine increase from 1.4 g/dl over past 5 years.  PMH: HTN, OSA, hyperlipidemia, impaired fasting glucose.  Medications: Losartan, amlodipine, rosuvastatin, fenofibrate, aspirin</a:t>
            </a:r>
            <a:endParaRPr/>
          </a:p>
          <a:p>
            <a:pPr indent="0" lvl="0" marL="0" rtl="0" algn="l">
              <a:spcBef>
                <a:spcPts val="1200"/>
              </a:spcBef>
              <a:spcAft>
                <a:spcPts val="0"/>
              </a:spcAft>
              <a:buNone/>
            </a:pPr>
            <a:r>
              <a:rPr lang="en"/>
              <a:t>PE: BP 152/88, BMI 36, negative for edema</a:t>
            </a:r>
            <a:endParaRPr/>
          </a:p>
          <a:p>
            <a:pPr indent="0" lvl="0" marL="0" rtl="0" algn="l">
              <a:spcBef>
                <a:spcPts val="1200"/>
              </a:spcBef>
              <a:spcAft>
                <a:spcPts val="0"/>
              </a:spcAft>
              <a:buNone/>
            </a:pPr>
            <a:r>
              <a:rPr lang="en"/>
              <a:t>Albumin 3.8 g/dl; UA: 3 + protein; neg blood; negative leukocyte</a:t>
            </a:r>
            <a:endParaRPr/>
          </a:p>
          <a:p>
            <a:pPr indent="0" lvl="0" marL="0" rtl="0" algn="l">
              <a:spcBef>
                <a:spcPts val="1200"/>
              </a:spcBef>
              <a:spcAft>
                <a:spcPts val="0"/>
              </a:spcAft>
              <a:buNone/>
            </a:pPr>
            <a:r>
              <a:rPr lang="en"/>
              <a:t>UACR: 3800 mg/g</a:t>
            </a:r>
            <a:endParaRPr/>
          </a:p>
          <a:p>
            <a:pPr indent="0" lvl="0" marL="0" rtl="0" algn="l">
              <a:spcBef>
                <a:spcPts val="1200"/>
              </a:spcBef>
              <a:spcAft>
                <a:spcPts val="0"/>
              </a:spcAft>
              <a:buNone/>
            </a:pPr>
            <a:r>
              <a:rPr lang="en"/>
              <a:t>Renal US: RK 12.6 LK 12.8 cm.  Increased echogenicity</a:t>
            </a:r>
            <a:endParaRPr/>
          </a:p>
          <a:p>
            <a:pPr indent="0" lvl="0" marL="0" rtl="0" algn="l">
              <a:spcBef>
                <a:spcPts val="1200"/>
              </a:spcBef>
              <a:spcAft>
                <a:spcPts val="1200"/>
              </a:spcAft>
              <a:buNone/>
            </a:pPr>
            <a:r>
              <a:rPr b="1" lang="en">
                <a:solidFill>
                  <a:schemeClr val="dk1"/>
                </a:solidFill>
              </a:rPr>
              <a:t>What’s the Diagnosis?</a:t>
            </a:r>
            <a:endParaRPr b="1">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1"/>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Adaptive/ Secondary FSGS</a:t>
            </a:r>
            <a:endParaRPr b="1"/>
          </a:p>
        </p:txBody>
      </p:sp>
      <p:sp>
        <p:nvSpPr>
          <p:cNvPr id="261" name="Google Shape;261;p41"/>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62" name="Google Shape;262;p41"/>
          <p:cNvPicPr preferRelativeResize="0"/>
          <p:nvPr/>
        </p:nvPicPr>
        <p:blipFill>
          <a:blip r:embed="rId3">
            <a:alphaModFix/>
          </a:blip>
          <a:stretch>
            <a:fillRect/>
          </a:stretch>
        </p:blipFill>
        <p:spPr>
          <a:xfrm>
            <a:off x="752475" y="1400175"/>
            <a:ext cx="7639050" cy="2343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5"/>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Clinical Presentations of Glomerular Disease</a:t>
            </a:r>
            <a:endParaRPr b="1"/>
          </a:p>
        </p:txBody>
      </p:sp>
      <p:sp>
        <p:nvSpPr>
          <p:cNvPr id="99" name="Google Shape;99;p15"/>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en" sz="2000"/>
              <a:t>Asymptomatic Proteinuria</a:t>
            </a:r>
            <a:endParaRPr sz="2000"/>
          </a:p>
          <a:p>
            <a:pPr indent="-355600" lvl="0" marL="457200" rtl="0" algn="l">
              <a:spcBef>
                <a:spcPts val="0"/>
              </a:spcBef>
              <a:spcAft>
                <a:spcPts val="0"/>
              </a:spcAft>
              <a:buSzPts val="2000"/>
              <a:buChar char="●"/>
            </a:pPr>
            <a:r>
              <a:rPr lang="en" sz="2000"/>
              <a:t>Nephrotic Syndrome</a:t>
            </a:r>
            <a:endParaRPr sz="2000"/>
          </a:p>
          <a:p>
            <a:pPr indent="-355600" lvl="0" marL="457200" rtl="0" algn="l">
              <a:spcBef>
                <a:spcPts val="0"/>
              </a:spcBef>
              <a:spcAft>
                <a:spcPts val="0"/>
              </a:spcAft>
              <a:buSzPts val="2000"/>
              <a:buChar char="●"/>
            </a:pPr>
            <a:r>
              <a:rPr lang="en" sz="2000"/>
              <a:t>Asymptomatic Hematuria</a:t>
            </a:r>
            <a:endParaRPr sz="2000"/>
          </a:p>
          <a:p>
            <a:pPr indent="-355600" lvl="0" marL="457200" rtl="0" algn="l">
              <a:spcBef>
                <a:spcPts val="0"/>
              </a:spcBef>
              <a:spcAft>
                <a:spcPts val="0"/>
              </a:spcAft>
              <a:buSzPts val="2000"/>
              <a:buChar char="●"/>
            </a:pPr>
            <a:r>
              <a:rPr lang="en" sz="2000"/>
              <a:t>Progressive CKD</a:t>
            </a:r>
            <a:endParaRPr sz="2000"/>
          </a:p>
          <a:p>
            <a:pPr indent="-355600" lvl="0" marL="457200" rtl="0" algn="l">
              <a:spcBef>
                <a:spcPts val="0"/>
              </a:spcBef>
              <a:spcAft>
                <a:spcPts val="0"/>
              </a:spcAft>
              <a:buSzPts val="2000"/>
              <a:buChar char="●"/>
            </a:pPr>
            <a:r>
              <a:rPr lang="en" sz="2000"/>
              <a:t>Acute Kidney Injury (RPGN)</a:t>
            </a:r>
            <a:endParaRPr sz="20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42"/>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Adaptive/ Secondary FSGS: Causes</a:t>
            </a:r>
            <a:endParaRPr b="1"/>
          </a:p>
          <a:p>
            <a:pPr indent="0" lvl="0" marL="0" rtl="0" algn="ctr">
              <a:spcBef>
                <a:spcPts val="0"/>
              </a:spcBef>
              <a:spcAft>
                <a:spcPts val="0"/>
              </a:spcAft>
              <a:buNone/>
            </a:pPr>
            <a:r>
              <a:t/>
            </a:r>
            <a:endParaRPr b="1"/>
          </a:p>
        </p:txBody>
      </p:sp>
      <p:sp>
        <p:nvSpPr>
          <p:cNvPr id="268" name="Google Shape;268;p42"/>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69" name="Google Shape;269;p42"/>
          <p:cNvPicPr preferRelativeResize="0"/>
          <p:nvPr/>
        </p:nvPicPr>
        <p:blipFill>
          <a:blip r:embed="rId3">
            <a:alphaModFix/>
          </a:blip>
          <a:stretch>
            <a:fillRect/>
          </a:stretch>
        </p:blipFill>
        <p:spPr>
          <a:xfrm>
            <a:off x="747713" y="1333500"/>
            <a:ext cx="7648575" cy="30861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3"/>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Case 5</a:t>
            </a:r>
            <a:endParaRPr b="1"/>
          </a:p>
        </p:txBody>
      </p:sp>
      <p:sp>
        <p:nvSpPr>
          <p:cNvPr id="275" name="Google Shape;275;p43"/>
          <p:cNvSpPr txBox="1"/>
          <p:nvPr>
            <p:ph idx="1" type="body"/>
          </p:nvPr>
        </p:nvSpPr>
        <p:spPr>
          <a:xfrm>
            <a:off x="311700" y="1229875"/>
            <a:ext cx="8520600" cy="33390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83 year old male presents to PCP because he thinks he has the flu.  1 week of chills, poor </a:t>
            </a:r>
            <a:r>
              <a:rPr lang="en"/>
              <a:t>appetite</a:t>
            </a:r>
            <a:r>
              <a:rPr lang="en"/>
              <a:t> and malaise.</a:t>
            </a:r>
            <a:endParaRPr/>
          </a:p>
          <a:p>
            <a:pPr indent="0" lvl="0" marL="0" rtl="0" algn="l">
              <a:spcBef>
                <a:spcPts val="1200"/>
              </a:spcBef>
              <a:spcAft>
                <a:spcPts val="0"/>
              </a:spcAft>
              <a:buNone/>
            </a:pPr>
            <a:r>
              <a:rPr lang="en"/>
              <a:t>PE: Afebrile, BP 155/95, ill appearing, trace lower extremity edema</a:t>
            </a:r>
            <a:endParaRPr/>
          </a:p>
          <a:p>
            <a:pPr indent="0" lvl="0" marL="0" rtl="0" algn="l">
              <a:spcBef>
                <a:spcPts val="1200"/>
              </a:spcBef>
              <a:spcAft>
                <a:spcPts val="0"/>
              </a:spcAft>
              <a:buNone/>
            </a:pPr>
            <a:r>
              <a:rPr lang="en"/>
              <a:t>Creatinine 2.9 mg/dl (baseline 0.9 mg/dl 3 months ago)</a:t>
            </a:r>
            <a:endParaRPr/>
          </a:p>
          <a:p>
            <a:pPr indent="0" lvl="0" marL="0" rtl="0" algn="l">
              <a:spcBef>
                <a:spcPts val="1200"/>
              </a:spcBef>
              <a:spcAft>
                <a:spcPts val="0"/>
              </a:spcAft>
              <a:buNone/>
            </a:pPr>
            <a:r>
              <a:rPr lang="en"/>
              <a:t>Referred to ER</a:t>
            </a:r>
            <a:endParaRPr/>
          </a:p>
          <a:p>
            <a:pPr indent="-342900" lvl="0" marL="457200" rtl="0" algn="l">
              <a:spcBef>
                <a:spcPts val="1200"/>
              </a:spcBef>
              <a:spcAft>
                <a:spcPts val="0"/>
              </a:spcAft>
              <a:buSzPts val="1800"/>
              <a:buChar char="●"/>
            </a:pPr>
            <a:r>
              <a:rPr lang="en"/>
              <a:t>Creatinine 3.1 g/dl</a:t>
            </a:r>
            <a:endParaRPr/>
          </a:p>
          <a:p>
            <a:pPr indent="-342900" lvl="0" marL="457200" rtl="0" algn="l">
              <a:spcBef>
                <a:spcPts val="0"/>
              </a:spcBef>
              <a:spcAft>
                <a:spcPts val="0"/>
              </a:spcAft>
              <a:buSzPts val="1800"/>
              <a:buChar char="●"/>
            </a:pPr>
            <a:r>
              <a:rPr lang="en"/>
              <a:t>Urinalysis: 3+ blood; 2+ protein</a:t>
            </a:r>
            <a:endParaRPr/>
          </a:p>
          <a:p>
            <a:pPr indent="-342900" lvl="0" marL="457200" rtl="0" algn="l">
              <a:spcBef>
                <a:spcPts val="0"/>
              </a:spcBef>
              <a:spcAft>
                <a:spcPts val="0"/>
              </a:spcAft>
              <a:buSzPts val="1800"/>
              <a:buChar char="●"/>
            </a:pPr>
            <a:r>
              <a:rPr lang="en"/>
              <a:t>CXR: No infiltrates</a:t>
            </a:r>
            <a:endParaRPr/>
          </a:p>
          <a:p>
            <a:pPr indent="0" lvl="0" marL="0" rtl="0" algn="l">
              <a:spcBef>
                <a:spcPts val="1200"/>
              </a:spcBef>
              <a:spcAft>
                <a:spcPts val="1200"/>
              </a:spcAft>
              <a:buNone/>
            </a:pPr>
            <a:r>
              <a:rPr b="1" lang="en">
                <a:solidFill>
                  <a:schemeClr val="dk1"/>
                </a:solidFill>
              </a:rPr>
              <a:t>What is the most likely diagnosis?</a:t>
            </a:r>
            <a:endParaRPr b="1">
              <a:solidFill>
                <a:schemeClr val="dk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4"/>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RPGN</a:t>
            </a:r>
            <a:endParaRPr b="1"/>
          </a:p>
        </p:txBody>
      </p:sp>
      <p:sp>
        <p:nvSpPr>
          <p:cNvPr id="281" name="Google Shape;281;p44"/>
          <p:cNvSpPr txBox="1"/>
          <p:nvPr>
            <p:ph idx="1" type="body"/>
          </p:nvPr>
        </p:nvSpPr>
        <p:spPr>
          <a:xfrm>
            <a:off x="311700" y="1229875"/>
            <a:ext cx="8520600" cy="33390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1300">
                <a:solidFill>
                  <a:srgbClr val="1C1C1C"/>
                </a:solidFill>
                <a:highlight>
                  <a:srgbClr val="FFFFFF"/>
                </a:highlight>
                <a:latin typeface="Arial"/>
                <a:ea typeface="Arial"/>
                <a:cs typeface="Arial"/>
                <a:sym typeface="Arial"/>
              </a:rPr>
              <a:t>When glomerular hematuria is present we are concerned about 3 potential pathophysiologic mechanisms present.</a:t>
            </a:r>
            <a:endParaRPr sz="1300">
              <a:solidFill>
                <a:srgbClr val="1C1C1C"/>
              </a:solidFill>
              <a:highlight>
                <a:srgbClr val="FFFFFF"/>
              </a:highlight>
              <a:latin typeface="Arial"/>
              <a:ea typeface="Arial"/>
              <a:cs typeface="Arial"/>
              <a:sym typeface="Arial"/>
            </a:endParaRPr>
          </a:p>
          <a:p>
            <a:pPr indent="-304800" lvl="0" marL="457200" rtl="0" algn="l">
              <a:spcBef>
                <a:spcPts val="1500"/>
              </a:spcBef>
              <a:spcAft>
                <a:spcPts val="0"/>
              </a:spcAft>
              <a:buClr>
                <a:srgbClr val="1C1C1C"/>
              </a:buClr>
              <a:buSzPts val="1200"/>
              <a:buFont typeface="Arial"/>
              <a:buChar char="●"/>
            </a:pPr>
            <a:r>
              <a:rPr b="1" lang="en" sz="1400">
                <a:solidFill>
                  <a:srgbClr val="1C1C1C"/>
                </a:solidFill>
                <a:highlight>
                  <a:srgbClr val="FFFFFF"/>
                </a:highlight>
                <a:latin typeface="Arial"/>
                <a:ea typeface="Arial"/>
                <a:cs typeface="Arial"/>
                <a:sym typeface="Arial"/>
              </a:rPr>
              <a:t>Antibodies against the glomerular basement membrane</a:t>
            </a:r>
            <a:endParaRPr b="1" sz="1400">
              <a:solidFill>
                <a:srgbClr val="1C1C1C"/>
              </a:solidFill>
              <a:highlight>
                <a:srgbClr val="FFFFFF"/>
              </a:highlight>
              <a:latin typeface="Arial"/>
              <a:ea typeface="Arial"/>
              <a:cs typeface="Arial"/>
              <a:sym typeface="Arial"/>
            </a:endParaRPr>
          </a:p>
          <a:p>
            <a:pPr indent="-304800" lvl="1" marL="914400" rtl="0" algn="l">
              <a:spcBef>
                <a:spcPts val="0"/>
              </a:spcBef>
              <a:spcAft>
                <a:spcPts val="0"/>
              </a:spcAft>
              <a:buClr>
                <a:srgbClr val="1C1C1C"/>
              </a:buClr>
              <a:buSzPts val="1200"/>
              <a:buFont typeface="Arial"/>
              <a:buChar char="○"/>
            </a:pPr>
            <a:r>
              <a:rPr lang="en" sz="1200">
                <a:solidFill>
                  <a:srgbClr val="1C1C1C"/>
                </a:solidFill>
                <a:highlight>
                  <a:srgbClr val="FFFFFF"/>
                </a:highlight>
                <a:latin typeface="Arial"/>
                <a:ea typeface="Arial"/>
                <a:cs typeface="Arial"/>
                <a:sym typeface="Arial"/>
              </a:rPr>
              <a:t>Anti GBM antibody disease (Goodpasture’s)</a:t>
            </a:r>
            <a:endParaRPr sz="1200">
              <a:solidFill>
                <a:srgbClr val="1C1C1C"/>
              </a:solidFill>
              <a:highlight>
                <a:srgbClr val="FFFFFF"/>
              </a:highlight>
              <a:latin typeface="Arial"/>
              <a:ea typeface="Arial"/>
              <a:cs typeface="Arial"/>
              <a:sym typeface="Arial"/>
            </a:endParaRPr>
          </a:p>
          <a:p>
            <a:pPr indent="-304800" lvl="0" marL="457200" rtl="0" algn="l">
              <a:spcBef>
                <a:spcPts val="0"/>
              </a:spcBef>
              <a:spcAft>
                <a:spcPts val="0"/>
              </a:spcAft>
              <a:buClr>
                <a:srgbClr val="1C1C1C"/>
              </a:buClr>
              <a:buSzPts val="1200"/>
              <a:buFont typeface="Arial"/>
              <a:buChar char="●"/>
            </a:pPr>
            <a:r>
              <a:rPr b="1" lang="en" sz="1400">
                <a:solidFill>
                  <a:srgbClr val="1C1C1C"/>
                </a:solidFill>
                <a:highlight>
                  <a:srgbClr val="FFFFFF"/>
                </a:highlight>
                <a:latin typeface="Arial"/>
                <a:ea typeface="Arial"/>
                <a:cs typeface="Arial"/>
                <a:sym typeface="Arial"/>
              </a:rPr>
              <a:t>Immune complexes that deposit in the glomeruli causing inflammation</a:t>
            </a:r>
            <a:endParaRPr b="1" sz="1400">
              <a:solidFill>
                <a:srgbClr val="1C1C1C"/>
              </a:solidFill>
              <a:highlight>
                <a:srgbClr val="FFFFFF"/>
              </a:highlight>
              <a:latin typeface="Arial"/>
              <a:ea typeface="Arial"/>
              <a:cs typeface="Arial"/>
              <a:sym typeface="Arial"/>
            </a:endParaRPr>
          </a:p>
          <a:p>
            <a:pPr indent="-304800" lvl="1" marL="914400" rtl="0" algn="l">
              <a:spcBef>
                <a:spcPts val="0"/>
              </a:spcBef>
              <a:spcAft>
                <a:spcPts val="0"/>
              </a:spcAft>
              <a:buClr>
                <a:srgbClr val="1C1C1C"/>
              </a:buClr>
              <a:buSzPts val="1200"/>
              <a:buFont typeface="Arial"/>
              <a:buChar char="○"/>
            </a:pPr>
            <a:r>
              <a:rPr lang="en" sz="1200">
                <a:solidFill>
                  <a:srgbClr val="1C1C1C"/>
                </a:solidFill>
                <a:highlight>
                  <a:srgbClr val="FFFFFF"/>
                </a:highlight>
                <a:latin typeface="Arial"/>
                <a:ea typeface="Arial"/>
                <a:cs typeface="Arial"/>
                <a:sym typeface="Arial"/>
              </a:rPr>
              <a:t>Cryoglobulinemia</a:t>
            </a:r>
            <a:endParaRPr sz="1200">
              <a:solidFill>
                <a:srgbClr val="1C1C1C"/>
              </a:solidFill>
              <a:highlight>
                <a:srgbClr val="FFFFFF"/>
              </a:highlight>
              <a:latin typeface="Arial"/>
              <a:ea typeface="Arial"/>
              <a:cs typeface="Arial"/>
              <a:sym typeface="Arial"/>
            </a:endParaRPr>
          </a:p>
          <a:p>
            <a:pPr indent="-304800" lvl="1" marL="914400" rtl="0" algn="l">
              <a:spcBef>
                <a:spcPts val="0"/>
              </a:spcBef>
              <a:spcAft>
                <a:spcPts val="0"/>
              </a:spcAft>
              <a:buClr>
                <a:srgbClr val="1C1C1C"/>
              </a:buClr>
              <a:buSzPts val="1200"/>
              <a:buFont typeface="Arial"/>
              <a:buChar char="○"/>
            </a:pPr>
            <a:r>
              <a:rPr lang="en" sz="1200">
                <a:solidFill>
                  <a:srgbClr val="1C1C1C"/>
                </a:solidFill>
                <a:highlight>
                  <a:srgbClr val="FFFFFF"/>
                </a:highlight>
                <a:latin typeface="Arial"/>
                <a:ea typeface="Arial"/>
                <a:cs typeface="Arial"/>
                <a:sym typeface="Arial"/>
              </a:rPr>
              <a:t>IgA Nephropathy</a:t>
            </a:r>
            <a:endParaRPr sz="1200">
              <a:solidFill>
                <a:srgbClr val="1C1C1C"/>
              </a:solidFill>
              <a:highlight>
                <a:srgbClr val="FFFFFF"/>
              </a:highlight>
              <a:latin typeface="Arial"/>
              <a:ea typeface="Arial"/>
              <a:cs typeface="Arial"/>
              <a:sym typeface="Arial"/>
            </a:endParaRPr>
          </a:p>
          <a:p>
            <a:pPr indent="-304800" lvl="1" marL="914400" rtl="0" algn="l">
              <a:spcBef>
                <a:spcPts val="0"/>
              </a:spcBef>
              <a:spcAft>
                <a:spcPts val="0"/>
              </a:spcAft>
              <a:buClr>
                <a:srgbClr val="1C1C1C"/>
              </a:buClr>
              <a:buSzPts val="1200"/>
              <a:buFont typeface="Arial"/>
              <a:buChar char="○"/>
            </a:pPr>
            <a:r>
              <a:rPr lang="en" sz="1200">
                <a:solidFill>
                  <a:srgbClr val="1C1C1C"/>
                </a:solidFill>
                <a:highlight>
                  <a:srgbClr val="FFFFFF"/>
                </a:highlight>
                <a:latin typeface="Arial"/>
                <a:ea typeface="Arial"/>
                <a:cs typeface="Arial"/>
                <a:sym typeface="Arial"/>
              </a:rPr>
              <a:t>Lupus Nephritis</a:t>
            </a:r>
            <a:endParaRPr sz="1200">
              <a:solidFill>
                <a:srgbClr val="1C1C1C"/>
              </a:solidFill>
              <a:highlight>
                <a:srgbClr val="FFFFFF"/>
              </a:highlight>
              <a:latin typeface="Arial"/>
              <a:ea typeface="Arial"/>
              <a:cs typeface="Arial"/>
              <a:sym typeface="Arial"/>
            </a:endParaRPr>
          </a:p>
          <a:p>
            <a:pPr indent="-304800" lvl="1" marL="914400" rtl="0" algn="l">
              <a:spcBef>
                <a:spcPts val="0"/>
              </a:spcBef>
              <a:spcAft>
                <a:spcPts val="0"/>
              </a:spcAft>
              <a:buClr>
                <a:srgbClr val="1C1C1C"/>
              </a:buClr>
              <a:buSzPts val="1200"/>
              <a:buFont typeface="Arial"/>
              <a:buChar char="○"/>
            </a:pPr>
            <a:r>
              <a:rPr lang="en" sz="1200">
                <a:solidFill>
                  <a:srgbClr val="1C1C1C"/>
                </a:solidFill>
                <a:highlight>
                  <a:srgbClr val="FFFFFF"/>
                </a:highlight>
                <a:latin typeface="Arial"/>
                <a:ea typeface="Arial"/>
                <a:cs typeface="Arial"/>
                <a:sym typeface="Arial"/>
              </a:rPr>
              <a:t>Membranoproliferative Glomerulonephritis</a:t>
            </a:r>
            <a:endParaRPr sz="1200">
              <a:solidFill>
                <a:srgbClr val="1C1C1C"/>
              </a:solidFill>
              <a:highlight>
                <a:srgbClr val="FFFFFF"/>
              </a:highlight>
              <a:latin typeface="Arial"/>
              <a:ea typeface="Arial"/>
              <a:cs typeface="Arial"/>
              <a:sym typeface="Arial"/>
            </a:endParaRPr>
          </a:p>
          <a:p>
            <a:pPr indent="-304800" lvl="1" marL="914400" rtl="0" algn="l">
              <a:spcBef>
                <a:spcPts val="0"/>
              </a:spcBef>
              <a:spcAft>
                <a:spcPts val="0"/>
              </a:spcAft>
              <a:buClr>
                <a:srgbClr val="1C1C1C"/>
              </a:buClr>
              <a:buSzPts val="1200"/>
              <a:buFont typeface="Arial"/>
              <a:buChar char="○"/>
            </a:pPr>
            <a:r>
              <a:rPr lang="en" sz="1200">
                <a:solidFill>
                  <a:srgbClr val="1C1C1C"/>
                </a:solidFill>
                <a:highlight>
                  <a:srgbClr val="FFFFFF"/>
                </a:highlight>
                <a:latin typeface="Arial"/>
                <a:ea typeface="Arial"/>
                <a:cs typeface="Arial"/>
                <a:sym typeface="Arial"/>
              </a:rPr>
              <a:t>Post Streptococcal/Infectious GN</a:t>
            </a:r>
            <a:endParaRPr sz="1200">
              <a:solidFill>
                <a:srgbClr val="1C1C1C"/>
              </a:solidFill>
              <a:highlight>
                <a:srgbClr val="FFFFFF"/>
              </a:highlight>
              <a:latin typeface="Arial"/>
              <a:ea typeface="Arial"/>
              <a:cs typeface="Arial"/>
              <a:sym typeface="Arial"/>
            </a:endParaRPr>
          </a:p>
          <a:p>
            <a:pPr indent="-304800" lvl="1" marL="914400" rtl="0" algn="l">
              <a:spcBef>
                <a:spcPts val="0"/>
              </a:spcBef>
              <a:spcAft>
                <a:spcPts val="0"/>
              </a:spcAft>
              <a:buClr>
                <a:srgbClr val="1C1C1C"/>
              </a:buClr>
              <a:buSzPts val="1200"/>
              <a:buFont typeface="Arial"/>
              <a:buChar char="○"/>
            </a:pPr>
            <a:r>
              <a:rPr lang="en" sz="1200">
                <a:solidFill>
                  <a:srgbClr val="1C1C1C"/>
                </a:solidFill>
                <a:highlight>
                  <a:srgbClr val="FFFFFF"/>
                </a:highlight>
                <a:latin typeface="Arial"/>
                <a:ea typeface="Arial"/>
                <a:cs typeface="Arial"/>
                <a:sym typeface="Arial"/>
              </a:rPr>
              <a:t>PGNMID: Proliferative Glomerulonephritis with Monoclonal Immunoglobulin Deposits</a:t>
            </a:r>
            <a:endParaRPr sz="1200">
              <a:solidFill>
                <a:srgbClr val="1C1C1C"/>
              </a:solidFill>
              <a:highlight>
                <a:srgbClr val="FFFFFF"/>
              </a:highlight>
              <a:latin typeface="Arial"/>
              <a:ea typeface="Arial"/>
              <a:cs typeface="Arial"/>
              <a:sym typeface="Arial"/>
            </a:endParaRPr>
          </a:p>
          <a:p>
            <a:pPr indent="-304800" lvl="0" marL="457200" rtl="0" algn="l">
              <a:spcBef>
                <a:spcPts val="0"/>
              </a:spcBef>
              <a:spcAft>
                <a:spcPts val="0"/>
              </a:spcAft>
              <a:buClr>
                <a:srgbClr val="1C1C1C"/>
              </a:buClr>
              <a:buSzPts val="1200"/>
              <a:buFont typeface="Arial"/>
              <a:buChar char="●"/>
            </a:pPr>
            <a:r>
              <a:rPr b="1" lang="en" sz="1400">
                <a:solidFill>
                  <a:srgbClr val="1C1C1C"/>
                </a:solidFill>
                <a:highlight>
                  <a:srgbClr val="FFFFFF"/>
                </a:highlight>
                <a:latin typeface="Arial"/>
                <a:ea typeface="Arial"/>
                <a:cs typeface="Arial"/>
                <a:sym typeface="Arial"/>
              </a:rPr>
              <a:t>Pauci Immune: ANCA associated</a:t>
            </a:r>
            <a:endParaRPr b="1" sz="1400">
              <a:solidFill>
                <a:srgbClr val="1C1C1C"/>
              </a:solidFill>
              <a:highlight>
                <a:srgbClr val="FFFFFF"/>
              </a:highlight>
              <a:latin typeface="Arial"/>
              <a:ea typeface="Arial"/>
              <a:cs typeface="Arial"/>
              <a:sym typeface="Arial"/>
            </a:endParaRPr>
          </a:p>
          <a:p>
            <a:pPr indent="-304800" lvl="1" marL="914400" rtl="0" algn="l">
              <a:spcBef>
                <a:spcPts val="0"/>
              </a:spcBef>
              <a:spcAft>
                <a:spcPts val="0"/>
              </a:spcAft>
              <a:buClr>
                <a:srgbClr val="1C1C1C"/>
              </a:buClr>
              <a:buSzPts val="1200"/>
              <a:buFont typeface="Arial"/>
              <a:buChar char="○"/>
            </a:pPr>
            <a:r>
              <a:rPr lang="en" sz="1200">
                <a:solidFill>
                  <a:srgbClr val="1C1C1C"/>
                </a:solidFill>
                <a:highlight>
                  <a:srgbClr val="FFFFFF"/>
                </a:highlight>
                <a:latin typeface="Arial"/>
                <a:ea typeface="Arial"/>
                <a:cs typeface="Arial"/>
                <a:sym typeface="Arial"/>
              </a:rPr>
              <a:t>Granulomatosis with polyangiitis (GPA) – C ANCA</a:t>
            </a:r>
            <a:endParaRPr sz="1200">
              <a:solidFill>
                <a:srgbClr val="1C1C1C"/>
              </a:solidFill>
              <a:highlight>
                <a:srgbClr val="FFFFFF"/>
              </a:highlight>
              <a:latin typeface="Arial"/>
              <a:ea typeface="Arial"/>
              <a:cs typeface="Arial"/>
              <a:sym typeface="Arial"/>
            </a:endParaRPr>
          </a:p>
          <a:p>
            <a:pPr indent="-304800" lvl="1" marL="914400" rtl="0" algn="l">
              <a:spcBef>
                <a:spcPts val="0"/>
              </a:spcBef>
              <a:spcAft>
                <a:spcPts val="0"/>
              </a:spcAft>
              <a:buClr>
                <a:srgbClr val="1C1C1C"/>
              </a:buClr>
              <a:buSzPts val="1200"/>
              <a:buFont typeface="Arial"/>
              <a:buChar char="○"/>
            </a:pPr>
            <a:r>
              <a:rPr lang="en" sz="1200">
                <a:solidFill>
                  <a:srgbClr val="1C1C1C"/>
                </a:solidFill>
                <a:highlight>
                  <a:srgbClr val="FFFFFF"/>
                </a:highlight>
                <a:latin typeface="Arial"/>
                <a:ea typeface="Arial"/>
                <a:cs typeface="Arial"/>
                <a:sym typeface="Arial"/>
              </a:rPr>
              <a:t>Microscopic polyarteritis (MPA) – P ANCA</a:t>
            </a:r>
            <a:endParaRPr sz="1200">
              <a:solidFill>
                <a:srgbClr val="1C1C1C"/>
              </a:solidFill>
              <a:highlight>
                <a:srgbClr val="FFFFFF"/>
              </a:highlight>
              <a:latin typeface="Arial"/>
              <a:ea typeface="Arial"/>
              <a:cs typeface="Arial"/>
              <a:sym typeface="Arial"/>
            </a:endParaRPr>
          </a:p>
          <a:p>
            <a:pPr indent="-304800" lvl="1" marL="914400" rtl="0" algn="l">
              <a:spcBef>
                <a:spcPts val="0"/>
              </a:spcBef>
              <a:spcAft>
                <a:spcPts val="0"/>
              </a:spcAft>
              <a:buClr>
                <a:srgbClr val="1C1C1C"/>
              </a:buClr>
              <a:buSzPts val="1200"/>
              <a:buFont typeface="Arial"/>
              <a:buChar char="○"/>
            </a:pPr>
            <a:r>
              <a:rPr lang="en" sz="1200">
                <a:solidFill>
                  <a:srgbClr val="1C1C1C"/>
                </a:solidFill>
                <a:highlight>
                  <a:srgbClr val="FFFFFF"/>
                </a:highlight>
                <a:latin typeface="Arial"/>
                <a:ea typeface="Arial"/>
                <a:cs typeface="Arial"/>
                <a:sym typeface="Arial"/>
              </a:rPr>
              <a:t>Churg Strauss syndrome</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45"/>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RPGN: Serologic Evaluation</a:t>
            </a:r>
            <a:endParaRPr/>
          </a:p>
        </p:txBody>
      </p:sp>
      <p:sp>
        <p:nvSpPr>
          <p:cNvPr id="287" name="Google Shape;287;p45"/>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88" name="Google Shape;288;p45"/>
          <p:cNvPicPr preferRelativeResize="0"/>
          <p:nvPr/>
        </p:nvPicPr>
        <p:blipFill>
          <a:blip r:embed="rId3">
            <a:alphaModFix/>
          </a:blip>
          <a:stretch>
            <a:fillRect/>
          </a:stretch>
        </p:blipFill>
        <p:spPr>
          <a:xfrm>
            <a:off x="762000" y="1476375"/>
            <a:ext cx="7620000" cy="21907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46"/>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Case 5 (cont) </a:t>
            </a:r>
            <a:endParaRPr b="1"/>
          </a:p>
        </p:txBody>
      </p:sp>
      <p:sp>
        <p:nvSpPr>
          <p:cNvPr id="294" name="Google Shape;294;p46"/>
          <p:cNvSpPr txBox="1"/>
          <p:nvPr>
            <p:ph idx="1" type="body"/>
          </p:nvPr>
        </p:nvSpPr>
        <p:spPr>
          <a:xfrm>
            <a:off x="236925"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ANCA:</a:t>
            </a:r>
            <a:endParaRPr/>
          </a:p>
          <a:p>
            <a:pPr indent="-342900" lvl="0" marL="457200" rtl="0" algn="l">
              <a:spcBef>
                <a:spcPts val="1200"/>
              </a:spcBef>
              <a:spcAft>
                <a:spcPts val="0"/>
              </a:spcAft>
              <a:buSzPts val="1800"/>
              <a:buChar char="●"/>
            </a:pPr>
            <a:r>
              <a:rPr lang="en"/>
              <a:t>MPO &gt; 100</a:t>
            </a:r>
            <a:endParaRPr/>
          </a:p>
          <a:p>
            <a:pPr indent="-342900" lvl="0" marL="457200" rtl="0" algn="l">
              <a:spcBef>
                <a:spcPts val="0"/>
              </a:spcBef>
              <a:spcAft>
                <a:spcPts val="0"/>
              </a:spcAft>
              <a:buSzPts val="1800"/>
              <a:buChar char="●"/>
            </a:pPr>
            <a:r>
              <a:rPr lang="en"/>
              <a:t>PR3 negative</a:t>
            </a:r>
            <a:endParaRPr/>
          </a:p>
          <a:p>
            <a:pPr indent="0" lvl="0" marL="0" rtl="0" algn="l">
              <a:spcBef>
                <a:spcPts val="1200"/>
              </a:spcBef>
              <a:spcAft>
                <a:spcPts val="0"/>
              </a:spcAft>
              <a:buNone/>
            </a:pPr>
            <a:r>
              <a:rPr lang="en"/>
              <a:t>Biopsy:</a:t>
            </a:r>
            <a:endParaRPr/>
          </a:p>
          <a:p>
            <a:pPr indent="-342900" lvl="0" marL="457200" rtl="0" algn="l">
              <a:spcBef>
                <a:spcPts val="1200"/>
              </a:spcBef>
              <a:spcAft>
                <a:spcPts val="0"/>
              </a:spcAft>
              <a:buSzPts val="1800"/>
              <a:buChar char="●"/>
            </a:pPr>
            <a:r>
              <a:rPr lang="en"/>
              <a:t>Light Microscopy: Necrotizing and crescentic GN</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b="1" lang="en">
                <a:solidFill>
                  <a:schemeClr val="dk1"/>
                </a:solidFill>
              </a:rPr>
              <a:t>What’s the Diagnosis?</a:t>
            </a:r>
            <a:endParaRPr b="1">
              <a:solidFill>
                <a:schemeClr val="dk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7"/>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Biopsy: </a:t>
            </a:r>
            <a:r>
              <a:rPr b="1" lang="en"/>
              <a:t>Immunofluorescence</a:t>
            </a:r>
            <a:r>
              <a:rPr b="1" lang="en"/>
              <a:t> </a:t>
            </a:r>
            <a:endParaRPr b="1"/>
          </a:p>
        </p:txBody>
      </p:sp>
      <p:sp>
        <p:nvSpPr>
          <p:cNvPr id="300" name="Google Shape;300;p47"/>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342900" lvl="0" marL="457200" rtl="0" algn="l">
              <a:spcBef>
                <a:spcPts val="1200"/>
              </a:spcBef>
              <a:spcAft>
                <a:spcPts val="0"/>
              </a:spcAft>
              <a:buClr>
                <a:srgbClr val="1C1C1C"/>
              </a:buClr>
              <a:buSzPts val="1800"/>
              <a:buFont typeface="Arial"/>
              <a:buChar char="●"/>
            </a:pPr>
            <a:r>
              <a:rPr b="1" lang="en">
                <a:solidFill>
                  <a:srgbClr val="1C1C1C"/>
                </a:solidFill>
                <a:highlight>
                  <a:srgbClr val="FFFFFF"/>
                </a:highlight>
                <a:latin typeface="Arial"/>
                <a:ea typeface="Arial"/>
                <a:cs typeface="Arial"/>
                <a:sym typeface="Arial"/>
              </a:rPr>
              <a:t>Anti GBM antibody disease</a:t>
            </a:r>
            <a:r>
              <a:rPr lang="en">
                <a:solidFill>
                  <a:srgbClr val="1C1C1C"/>
                </a:solidFill>
                <a:highlight>
                  <a:srgbClr val="FFFFFF"/>
                </a:highlight>
                <a:latin typeface="Arial"/>
                <a:ea typeface="Arial"/>
                <a:cs typeface="Arial"/>
                <a:sym typeface="Arial"/>
              </a:rPr>
              <a:t> </a:t>
            </a:r>
            <a:endParaRPr>
              <a:solidFill>
                <a:srgbClr val="1C1C1C"/>
              </a:solidFill>
              <a:highlight>
                <a:srgbClr val="FFFFFF"/>
              </a:highlight>
              <a:latin typeface="Arial"/>
              <a:ea typeface="Arial"/>
              <a:cs typeface="Arial"/>
              <a:sym typeface="Arial"/>
            </a:endParaRPr>
          </a:p>
          <a:p>
            <a:pPr indent="-317500" lvl="1" marL="914400" rtl="0" algn="l">
              <a:spcBef>
                <a:spcPts val="0"/>
              </a:spcBef>
              <a:spcAft>
                <a:spcPts val="0"/>
              </a:spcAft>
              <a:buClr>
                <a:srgbClr val="000000"/>
              </a:buClr>
              <a:buSzPts val="1400"/>
              <a:buFont typeface="Arial"/>
              <a:buChar char="○"/>
            </a:pPr>
            <a:r>
              <a:rPr lang="en">
                <a:solidFill>
                  <a:srgbClr val="1C1C1C"/>
                </a:solidFill>
                <a:highlight>
                  <a:srgbClr val="FFFFFF"/>
                </a:highlight>
                <a:latin typeface="Arial"/>
                <a:ea typeface="Arial"/>
                <a:cs typeface="Arial"/>
                <a:sym typeface="Arial"/>
              </a:rPr>
              <a:t>Linear staining with IgG and C3.  This is because the antibody is against the basement membrane itself so the deposition is continuous.</a:t>
            </a:r>
            <a:endParaRPr>
              <a:solidFill>
                <a:srgbClr val="1C1C1C"/>
              </a:solidFill>
              <a:highlight>
                <a:srgbClr val="FFFFFF"/>
              </a:highlight>
              <a:latin typeface="Arial"/>
              <a:ea typeface="Arial"/>
              <a:cs typeface="Arial"/>
              <a:sym typeface="Arial"/>
            </a:endParaRPr>
          </a:p>
          <a:p>
            <a:pPr indent="-342900" lvl="0" marL="457200" rtl="0" algn="l">
              <a:spcBef>
                <a:spcPts val="0"/>
              </a:spcBef>
              <a:spcAft>
                <a:spcPts val="0"/>
              </a:spcAft>
              <a:buClr>
                <a:srgbClr val="1C1C1C"/>
              </a:buClr>
              <a:buSzPts val="1800"/>
              <a:buFont typeface="Arial"/>
              <a:buChar char="●"/>
            </a:pPr>
            <a:r>
              <a:rPr b="1" lang="en">
                <a:solidFill>
                  <a:srgbClr val="1C1C1C"/>
                </a:solidFill>
                <a:highlight>
                  <a:srgbClr val="FFFFFF"/>
                </a:highlight>
                <a:latin typeface="Arial"/>
                <a:ea typeface="Arial"/>
                <a:cs typeface="Arial"/>
                <a:sym typeface="Arial"/>
              </a:rPr>
              <a:t>Immune Complex</a:t>
            </a:r>
            <a:r>
              <a:rPr lang="en">
                <a:solidFill>
                  <a:srgbClr val="1C1C1C"/>
                </a:solidFill>
                <a:highlight>
                  <a:srgbClr val="FFFFFF"/>
                </a:highlight>
                <a:latin typeface="Arial"/>
                <a:ea typeface="Arial"/>
                <a:cs typeface="Arial"/>
                <a:sym typeface="Arial"/>
              </a:rPr>
              <a:t> </a:t>
            </a:r>
            <a:endParaRPr>
              <a:solidFill>
                <a:srgbClr val="1C1C1C"/>
              </a:solidFill>
              <a:highlight>
                <a:srgbClr val="FFFFFF"/>
              </a:highlight>
              <a:latin typeface="Arial"/>
              <a:ea typeface="Arial"/>
              <a:cs typeface="Arial"/>
              <a:sym typeface="Arial"/>
            </a:endParaRPr>
          </a:p>
          <a:p>
            <a:pPr indent="-317500" lvl="1" marL="914400" rtl="0" algn="l">
              <a:spcBef>
                <a:spcPts val="0"/>
              </a:spcBef>
              <a:spcAft>
                <a:spcPts val="0"/>
              </a:spcAft>
              <a:buClr>
                <a:srgbClr val="000000"/>
              </a:buClr>
              <a:buSzPts val="1400"/>
              <a:buFont typeface="Arial"/>
              <a:buChar char="○"/>
            </a:pPr>
            <a:r>
              <a:rPr lang="en">
                <a:solidFill>
                  <a:srgbClr val="1C1C1C"/>
                </a:solidFill>
                <a:highlight>
                  <a:srgbClr val="FFFFFF"/>
                </a:highlight>
                <a:latin typeface="Arial"/>
                <a:ea typeface="Arial"/>
                <a:cs typeface="Arial"/>
                <a:sym typeface="Arial"/>
              </a:rPr>
              <a:t>Granular deposition. (Often IgG and C3).  This is because the pathogenesis is antibody-antigen complexes that deposit in the glomerulus in a non continuous pattern.</a:t>
            </a:r>
            <a:endParaRPr>
              <a:solidFill>
                <a:srgbClr val="1C1C1C"/>
              </a:solidFill>
              <a:highlight>
                <a:srgbClr val="FFFFFF"/>
              </a:highlight>
              <a:latin typeface="Arial"/>
              <a:ea typeface="Arial"/>
              <a:cs typeface="Arial"/>
              <a:sym typeface="Arial"/>
            </a:endParaRPr>
          </a:p>
          <a:p>
            <a:pPr indent="-342900" lvl="0" marL="457200" rtl="0" algn="l">
              <a:spcBef>
                <a:spcPts val="0"/>
              </a:spcBef>
              <a:spcAft>
                <a:spcPts val="0"/>
              </a:spcAft>
              <a:buClr>
                <a:srgbClr val="1C1C1C"/>
              </a:buClr>
              <a:buSzPts val="1800"/>
              <a:buFont typeface="Arial"/>
              <a:buChar char="●"/>
            </a:pPr>
            <a:r>
              <a:rPr b="1" lang="en">
                <a:solidFill>
                  <a:srgbClr val="1C1C1C"/>
                </a:solidFill>
                <a:highlight>
                  <a:srgbClr val="FFFFFF"/>
                </a:highlight>
                <a:latin typeface="Arial"/>
                <a:ea typeface="Arial"/>
                <a:cs typeface="Arial"/>
                <a:sym typeface="Arial"/>
              </a:rPr>
              <a:t>ANCA associated (pauci-immune)</a:t>
            </a:r>
            <a:endParaRPr>
              <a:solidFill>
                <a:srgbClr val="1C1C1C"/>
              </a:solidFill>
              <a:highlight>
                <a:srgbClr val="FFFFFF"/>
              </a:highlight>
              <a:latin typeface="Arial"/>
              <a:ea typeface="Arial"/>
              <a:cs typeface="Arial"/>
              <a:sym typeface="Arial"/>
            </a:endParaRPr>
          </a:p>
          <a:p>
            <a:pPr indent="-317500" lvl="1" marL="914400" rtl="0" algn="l">
              <a:spcBef>
                <a:spcPts val="0"/>
              </a:spcBef>
              <a:spcAft>
                <a:spcPts val="0"/>
              </a:spcAft>
              <a:buClr>
                <a:srgbClr val="000000"/>
              </a:buClr>
              <a:buSzPts val="1400"/>
              <a:buFont typeface="Arial"/>
              <a:buChar char="○"/>
            </a:pPr>
            <a:r>
              <a:rPr lang="en">
                <a:solidFill>
                  <a:srgbClr val="1C1C1C"/>
                </a:solidFill>
                <a:highlight>
                  <a:srgbClr val="FFFFFF"/>
                </a:highlight>
                <a:latin typeface="Arial"/>
                <a:ea typeface="Arial"/>
                <a:cs typeface="Arial"/>
                <a:sym typeface="Arial"/>
              </a:rPr>
              <a:t>Negative or minimally positive immunofluorescence, this is not associated with immune complex deposition and there is a paucity of staining</a:t>
            </a:r>
            <a:endParaRPr>
              <a:solidFill>
                <a:srgbClr val="1C1C1C"/>
              </a:solidFill>
              <a:highlight>
                <a:srgbClr val="FFFFFF"/>
              </a:highlight>
              <a:latin typeface="Arial"/>
              <a:ea typeface="Arial"/>
              <a:cs typeface="Arial"/>
              <a:sym typeface="Arial"/>
            </a:endParaRPr>
          </a:p>
          <a:p>
            <a:pPr indent="0" lvl="0" marL="0" rtl="0" algn="l">
              <a:spcBef>
                <a:spcPts val="1200"/>
              </a:spcBef>
              <a:spcAft>
                <a:spcPts val="1200"/>
              </a:spcAft>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48"/>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306" name="Google Shape;306;p48"/>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307" name="Google Shape;307;p48"/>
          <p:cNvSpPr txBox="1"/>
          <p:nvPr/>
        </p:nvSpPr>
        <p:spPr>
          <a:xfrm>
            <a:off x="311700" y="410000"/>
            <a:ext cx="8520600" cy="607800"/>
          </a:xfrm>
          <a:prstGeom prst="rect">
            <a:avLst/>
          </a:prstGeom>
          <a:noFill/>
          <a:ln>
            <a:noFill/>
          </a:ln>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b="1" lang="en" sz="3000">
                <a:solidFill>
                  <a:srgbClr val="2A3990"/>
                </a:solidFill>
                <a:latin typeface="Roboto"/>
                <a:ea typeface="Roboto"/>
                <a:cs typeface="Roboto"/>
                <a:sym typeface="Roboto"/>
              </a:rPr>
              <a:t>Questions?</a:t>
            </a:r>
            <a:endParaRPr b="1" sz="3000">
              <a:solidFill>
                <a:srgbClr val="2A3990"/>
              </a:solidFill>
              <a:latin typeface="Roboto"/>
              <a:ea typeface="Roboto"/>
              <a:cs typeface="Roboto"/>
              <a:sym typeface="Roboto"/>
            </a:endParaRPr>
          </a:p>
        </p:txBody>
      </p:sp>
      <p:sp>
        <p:nvSpPr>
          <p:cNvPr id="308" name="Google Shape;308;p48"/>
          <p:cNvSpPr txBox="1"/>
          <p:nvPr/>
        </p:nvSpPr>
        <p:spPr>
          <a:xfrm>
            <a:off x="311700" y="1229875"/>
            <a:ext cx="8520600" cy="3339000"/>
          </a:xfrm>
          <a:prstGeom prst="rect">
            <a:avLst/>
          </a:prstGeom>
          <a:noFill/>
          <a:ln>
            <a:noFill/>
          </a:ln>
        </p:spPr>
        <p:txBody>
          <a:bodyPr anchorCtr="0" anchor="t" bIns="91425" lIns="91425" spcFirstLastPara="1" rIns="91425" wrap="square" tIns="91425">
            <a:normAutofit fontScale="85000" lnSpcReduction="20000"/>
          </a:bodyPr>
          <a:lstStyle/>
          <a:p>
            <a:pPr indent="0" lvl="0" marL="0" rtl="0" algn="l">
              <a:lnSpc>
                <a:spcPct val="115000"/>
              </a:lnSpc>
              <a:spcBef>
                <a:spcPts val="0"/>
              </a:spcBef>
              <a:spcAft>
                <a:spcPts val="0"/>
              </a:spcAft>
              <a:buNone/>
            </a:pPr>
            <a:r>
              <a:t/>
            </a:r>
            <a:endParaRPr sz="1800">
              <a:solidFill>
                <a:srgbClr val="434343"/>
              </a:solidFill>
              <a:latin typeface="Roboto"/>
              <a:ea typeface="Roboto"/>
              <a:cs typeface="Roboto"/>
              <a:sym typeface="Roboto"/>
            </a:endParaRPr>
          </a:p>
          <a:p>
            <a:pPr indent="0" lvl="0" marL="0" rtl="0" algn="l">
              <a:lnSpc>
                <a:spcPct val="115000"/>
              </a:lnSpc>
              <a:spcBef>
                <a:spcPts val="1200"/>
              </a:spcBef>
              <a:spcAft>
                <a:spcPts val="0"/>
              </a:spcAft>
              <a:buNone/>
            </a:pPr>
            <a:r>
              <a:t/>
            </a:r>
            <a:endParaRPr sz="1050">
              <a:solidFill>
                <a:srgbClr val="0F0F0F"/>
              </a:solidFill>
              <a:highlight>
                <a:srgbClr val="FFFFFF"/>
              </a:highlight>
              <a:latin typeface="Roboto"/>
              <a:ea typeface="Roboto"/>
              <a:cs typeface="Roboto"/>
              <a:sym typeface="Roboto"/>
            </a:endParaRPr>
          </a:p>
          <a:p>
            <a:pPr indent="0" lvl="0" marL="0" rtl="0" algn="l">
              <a:lnSpc>
                <a:spcPct val="115000"/>
              </a:lnSpc>
              <a:spcBef>
                <a:spcPts val="300"/>
              </a:spcBef>
              <a:spcAft>
                <a:spcPts val="0"/>
              </a:spcAft>
              <a:buNone/>
            </a:pPr>
            <a:r>
              <a:t/>
            </a:r>
            <a:endParaRPr sz="1050">
              <a:solidFill>
                <a:srgbClr val="0F0F0F"/>
              </a:solidFill>
              <a:highlight>
                <a:srgbClr val="FFFFFF"/>
              </a:highlight>
              <a:latin typeface="Roboto"/>
              <a:ea typeface="Roboto"/>
              <a:cs typeface="Roboto"/>
              <a:sym typeface="Roboto"/>
            </a:endParaRPr>
          </a:p>
          <a:p>
            <a:pPr indent="0" lvl="0" marL="0" rtl="0" algn="l">
              <a:lnSpc>
                <a:spcPct val="115000"/>
              </a:lnSpc>
              <a:spcBef>
                <a:spcPts val="300"/>
              </a:spcBef>
              <a:spcAft>
                <a:spcPts val="0"/>
              </a:spcAft>
              <a:buNone/>
            </a:pPr>
            <a:r>
              <a:rPr lang="en" sz="1050">
                <a:solidFill>
                  <a:srgbClr val="0F0F0F"/>
                </a:solidFill>
                <a:highlight>
                  <a:srgbClr val="FFFFFF"/>
                </a:highlight>
                <a:latin typeface="Roboto"/>
                <a:ea typeface="Roboto"/>
                <a:cs typeface="Roboto"/>
                <a:sym typeface="Roboto"/>
              </a:rPr>
              <a:t>BC Nephro</a:t>
            </a:r>
            <a:endParaRPr sz="1050">
              <a:solidFill>
                <a:srgbClr val="0F0F0F"/>
              </a:solidFill>
              <a:highlight>
                <a:srgbClr val="FFFFFF"/>
              </a:highlight>
              <a:latin typeface="Roboto"/>
              <a:ea typeface="Roboto"/>
              <a:cs typeface="Roboto"/>
              <a:sym typeface="Roboto"/>
            </a:endParaRPr>
          </a:p>
          <a:p>
            <a:pPr indent="0" lvl="0" marL="0" rtl="0" algn="l">
              <a:lnSpc>
                <a:spcPct val="115000"/>
              </a:lnSpc>
              <a:spcBef>
                <a:spcPts val="300"/>
              </a:spcBef>
              <a:spcAft>
                <a:spcPts val="0"/>
              </a:spcAft>
              <a:buNone/>
            </a:pPr>
            <a:r>
              <a:rPr lang="en" sz="1050">
                <a:solidFill>
                  <a:srgbClr val="1155CC"/>
                </a:solidFill>
                <a:highlight>
                  <a:srgbClr val="FFFFFF"/>
                </a:highlight>
                <a:uFill>
                  <a:noFill/>
                </a:uFill>
                <a:latin typeface="Roboto"/>
                <a:ea typeface="Roboto"/>
                <a:cs typeface="Roboto"/>
                <a:sym typeface="Roboto"/>
                <a:hlinkClick r:id="rId3">
                  <a:extLst>
                    <a:ext uri="{A12FA001-AC4F-418D-AE19-62706E023703}">
                      <ahyp:hlinkClr val="tx"/>
                    </a:ext>
                  </a:extLst>
                </a:hlinkClick>
              </a:rPr>
              <a:t>bcnephro.com</a:t>
            </a:r>
            <a:endParaRPr sz="1800">
              <a:solidFill>
                <a:srgbClr val="1155CC"/>
              </a:solidFill>
              <a:latin typeface="Roboto"/>
              <a:ea typeface="Roboto"/>
              <a:cs typeface="Roboto"/>
              <a:sym typeface="Roboto"/>
            </a:endParaRPr>
          </a:p>
          <a:p>
            <a:pPr indent="457200" lvl="0" marL="914400" rtl="0" algn="l">
              <a:lnSpc>
                <a:spcPct val="115000"/>
              </a:lnSpc>
              <a:spcBef>
                <a:spcPts val="0"/>
              </a:spcBef>
              <a:spcAft>
                <a:spcPts val="0"/>
              </a:spcAft>
              <a:buNone/>
            </a:pPr>
            <a:r>
              <a:t/>
            </a:r>
            <a:endParaRPr sz="1800">
              <a:solidFill>
                <a:srgbClr val="1155CC"/>
              </a:solidFill>
              <a:latin typeface="Roboto"/>
              <a:ea typeface="Roboto"/>
              <a:cs typeface="Roboto"/>
              <a:sym typeface="Roboto"/>
            </a:endParaRPr>
          </a:p>
          <a:p>
            <a:pPr indent="457200" lvl="0" marL="914400" rtl="0" algn="l">
              <a:lnSpc>
                <a:spcPct val="115000"/>
              </a:lnSpc>
              <a:spcBef>
                <a:spcPts val="1200"/>
              </a:spcBef>
              <a:spcAft>
                <a:spcPts val="0"/>
              </a:spcAft>
              <a:buNone/>
            </a:pPr>
            <a:r>
              <a:rPr lang="en" sz="1800" u="sng">
                <a:solidFill>
                  <a:srgbClr val="1155CC"/>
                </a:solidFill>
                <a:latin typeface="Roboto"/>
                <a:ea typeface="Roboto"/>
                <a:cs typeface="Roboto"/>
                <a:sym typeface="Roboto"/>
                <a:hlinkClick r:id="rId4">
                  <a:extLst>
                    <a:ext uri="{A12FA001-AC4F-418D-AE19-62706E023703}">
                      <ahyp:hlinkClr val="tx"/>
                    </a:ext>
                  </a:extLst>
                </a:hlinkClick>
              </a:rPr>
              <a:t>Brian Cronin - YouTube</a:t>
            </a:r>
            <a:endParaRPr sz="1800">
              <a:solidFill>
                <a:srgbClr val="1155CC"/>
              </a:solidFill>
              <a:latin typeface="Roboto"/>
              <a:ea typeface="Roboto"/>
              <a:cs typeface="Roboto"/>
              <a:sym typeface="Roboto"/>
            </a:endParaRPr>
          </a:p>
          <a:p>
            <a:pPr indent="0" lvl="0" marL="0" rtl="0" algn="l">
              <a:lnSpc>
                <a:spcPct val="115000"/>
              </a:lnSpc>
              <a:spcBef>
                <a:spcPts val="1200"/>
              </a:spcBef>
              <a:spcAft>
                <a:spcPts val="0"/>
              </a:spcAft>
              <a:buNone/>
            </a:pPr>
            <a:r>
              <a:t/>
            </a:r>
            <a:endParaRPr sz="1800">
              <a:solidFill>
                <a:srgbClr val="434343"/>
              </a:solidFill>
              <a:latin typeface="Roboto"/>
              <a:ea typeface="Roboto"/>
              <a:cs typeface="Roboto"/>
              <a:sym typeface="Roboto"/>
            </a:endParaRPr>
          </a:p>
          <a:p>
            <a:pPr indent="0" lvl="0" marL="0" rtl="0" algn="l">
              <a:lnSpc>
                <a:spcPct val="115000"/>
              </a:lnSpc>
              <a:spcBef>
                <a:spcPts val="1200"/>
              </a:spcBef>
              <a:spcAft>
                <a:spcPts val="0"/>
              </a:spcAft>
              <a:buNone/>
            </a:pPr>
            <a:r>
              <a:rPr lang="en" sz="1800">
                <a:solidFill>
                  <a:srgbClr val="434343"/>
                </a:solidFill>
                <a:latin typeface="Roboto"/>
                <a:ea typeface="Roboto"/>
                <a:cs typeface="Roboto"/>
                <a:sym typeface="Roboto"/>
              </a:rPr>
              <a:t>		</a:t>
            </a:r>
            <a:endParaRPr sz="1800">
              <a:solidFill>
                <a:srgbClr val="434343"/>
              </a:solidFill>
              <a:latin typeface="Roboto"/>
              <a:ea typeface="Roboto"/>
              <a:cs typeface="Roboto"/>
              <a:sym typeface="Roboto"/>
            </a:endParaRPr>
          </a:p>
          <a:p>
            <a:pPr indent="0" lvl="0" marL="0" rtl="0" algn="l">
              <a:lnSpc>
                <a:spcPct val="115000"/>
              </a:lnSpc>
              <a:spcBef>
                <a:spcPts val="1200"/>
              </a:spcBef>
              <a:spcAft>
                <a:spcPts val="0"/>
              </a:spcAft>
              <a:buNone/>
            </a:pPr>
            <a:r>
              <a:rPr lang="en" sz="1800">
                <a:solidFill>
                  <a:srgbClr val="434343"/>
                </a:solidFill>
                <a:latin typeface="Roboto"/>
                <a:ea typeface="Roboto"/>
                <a:cs typeface="Roboto"/>
                <a:sym typeface="Roboto"/>
              </a:rPr>
              <a:t>			</a:t>
            </a:r>
            <a:r>
              <a:rPr lang="en" sz="1750">
                <a:solidFill>
                  <a:srgbClr val="1155CC"/>
                </a:solidFill>
                <a:highlight>
                  <a:schemeClr val="lt1"/>
                </a:highlight>
                <a:uFill>
                  <a:noFill/>
                </a:uFill>
                <a:latin typeface="Roboto"/>
                <a:ea typeface="Roboto"/>
                <a:cs typeface="Roboto"/>
                <a:sym typeface="Roboto"/>
                <a:hlinkClick r:id="rId5">
                  <a:extLst>
                    <a:ext uri="{A12FA001-AC4F-418D-AE19-62706E023703}">
                      <ahyp:hlinkClr val="tx"/>
                    </a:ext>
                  </a:extLst>
                </a:hlinkClick>
              </a:rPr>
              <a:t>instagram.com/bcnephro/?hl=en</a:t>
            </a:r>
            <a:endParaRPr sz="1750">
              <a:solidFill>
                <a:srgbClr val="434343"/>
              </a:solidFill>
              <a:latin typeface="Roboto"/>
              <a:ea typeface="Roboto"/>
              <a:cs typeface="Roboto"/>
              <a:sym typeface="Roboto"/>
            </a:endParaRPr>
          </a:p>
          <a:p>
            <a:pPr indent="0" lvl="0" marL="0" rtl="0" algn="l">
              <a:lnSpc>
                <a:spcPct val="115000"/>
              </a:lnSpc>
              <a:spcBef>
                <a:spcPts val="1200"/>
              </a:spcBef>
              <a:spcAft>
                <a:spcPts val="1200"/>
              </a:spcAft>
              <a:buNone/>
            </a:pPr>
            <a:r>
              <a:rPr lang="en" sz="1800">
                <a:solidFill>
                  <a:srgbClr val="434343"/>
                </a:solidFill>
                <a:latin typeface="Roboto"/>
                <a:ea typeface="Roboto"/>
                <a:cs typeface="Roboto"/>
                <a:sym typeface="Roboto"/>
              </a:rPr>
              <a:t>		</a:t>
            </a:r>
            <a:endParaRPr sz="1800">
              <a:solidFill>
                <a:srgbClr val="434343"/>
              </a:solidFill>
              <a:latin typeface="Roboto"/>
              <a:ea typeface="Roboto"/>
              <a:cs typeface="Roboto"/>
              <a:sym typeface="Roboto"/>
            </a:endParaRPr>
          </a:p>
        </p:txBody>
      </p:sp>
      <p:pic>
        <p:nvPicPr>
          <p:cNvPr id="309" name="Google Shape;309;p48"/>
          <p:cNvPicPr preferRelativeResize="0"/>
          <p:nvPr/>
        </p:nvPicPr>
        <p:blipFill>
          <a:blip r:embed="rId6">
            <a:alphaModFix/>
          </a:blip>
          <a:stretch>
            <a:fillRect/>
          </a:stretch>
        </p:blipFill>
        <p:spPr>
          <a:xfrm>
            <a:off x="318625" y="1229876"/>
            <a:ext cx="3713075" cy="743351"/>
          </a:xfrm>
          <a:prstGeom prst="rect">
            <a:avLst/>
          </a:prstGeom>
          <a:noFill/>
          <a:ln>
            <a:noFill/>
          </a:ln>
        </p:spPr>
      </p:pic>
      <p:pic>
        <p:nvPicPr>
          <p:cNvPr id="310" name="Google Shape;310;p48"/>
          <p:cNvPicPr preferRelativeResize="0"/>
          <p:nvPr/>
        </p:nvPicPr>
        <p:blipFill>
          <a:blip r:embed="rId7">
            <a:alphaModFix/>
          </a:blip>
          <a:stretch>
            <a:fillRect/>
          </a:stretch>
        </p:blipFill>
        <p:spPr>
          <a:xfrm>
            <a:off x="392900" y="2602500"/>
            <a:ext cx="933450" cy="762000"/>
          </a:xfrm>
          <a:prstGeom prst="rect">
            <a:avLst/>
          </a:prstGeom>
          <a:noFill/>
          <a:ln>
            <a:noFill/>
          </a:ln>
        </p:spPr>
      </p:pic>
      <p:pic>
        <p:nvPicPr>
          <p:cNvPr id="311" name="Google Shape;311;p48"/>
          <p:cNvPicPr preferRelativeResize="0"/>
          <p:nvPr/>
        </p:nvPicPr>
        <p:blipFill>
          <a:blip r:embed="rId8">
            <a:alphaModFix/>
          </a:blip>
          <a:stretch>
            <a:fillRect/>
          </a:stretch>
        </p:blipFill>
        <p:spPr>
          <a:xfrm>
            <a:off x="609600" y="3654475"/>
            <a:ext cx="538365" cy="607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6"/>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Case 1</a:t>
            </a:r>
            <a:endParaRPr b="1"/>
          </a:p>
        </p:txBody>
      </p:sp>
      <p:sp>
        <p:nvSpPr>
          <p:cNvPr id="105" name="Google Shape;105;p16"/>
          <p:cNvSpPr txBox="1"/>
          <p:nvPr>
            <p:ph idx="1" type="body"/>
          </p:nvPr>
        </p:nvSpPr>
        <p:spPr>
          <a:xfrm>
            <a:off x="311700" y="1229875"/>
            <a:ext cx="8520600" cy="33390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19 yo woman with no PMH referred for proteinuria found on UA at routine gynecology </a:t>
            </a:r>
            <a:r>
              <a:rPr lang="en"/>
              <a:t>appointment</a:t>
            </a:r>
            <a:r>
              <a:rPr lang="en"/>
              <a:t>.   No associated symptoms, no edema, hematuria or foamy urine.  Consumes a vegan diet. BP 110/70 exam no edema and otherwise unremarkable.</a:t>
            </a:r>
            <a:endParaRPr/>
          </a:p>
          <a:p>
            <a:pPr indent="0" lvl="0" marL="0" rtl="0" algn="l">
              <a:spcBef>
                <a:spcPts val="1200"/>
              </a:spcBef>
              <a:spcAft>
                <a:spcPts val="0"/>
              </a:spcAft>
              <a:buNone/>
            </a:pPr>
            <a:r>
              <a:rPr lang="en"/>
              <a:t>UA: SG 1.008, pH 8.2, leukocyte negative, nitrites negative, blood negative, protein 2+, glucose negative, ketones negative</a:t>
            </a:r>
            <a:endParaRPr/>
          </a:p>
          <a:p>
            <a:pPr indent="0" lvl="0" marL="0" rtl="0" algn="l">
              <a:spcBef>
                <a:spcPts val="1200"/>
              </a:spcBef>
              <a:spcAft>
                <a:spcPts val="0"/>
              </a:spcAft>
              <a:buNone/>
            </a:pPr>
            <a:r>
              <a:t/>
            </a:r>
            <a:endParaRPr/>
          </a:p>
          <a:p>
            <a:pPr indent="0" lvl="0" marL="0" rtl="0" algn="l">
              <a:spcBef>
                <a:spcPts val="1200"/>
              </a:spcBef>
              <a:spcAft>
                <a:spcPts val="0"/>
              </a:spcAft>
              <a:buNone/>
            </a:pPr>
            <a:r>
              <a:rPr b="1" lang="en">
                <a:solidFill>
                  <a:schemeClr val="dk1"/>
                </a:solidFill>
              </a:rPr>
              <a:t>How do you evaluate?</a:t>
            </a:r>
            <a:endParaRPr b="1">
              <a:solidFill>
                <a:schemeClr val="dk1"/>
              </a:solidFill>
            </a:endParaRPr>
          </a:p>
          <a:p>
            <a:pPr indent="0" lvl="0" marL="0" rtl="0" algn="l">
              <a:spcBef>
                <a:spcPts val="1200"/>
              </a:spcBef>
              <a:spcAft>
                <a:spcPts val="12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7"/>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11" name="Google Shape;111;p17"/>
          <p:cNvSpPr txBox="1"/>
          <p:nvPr>
            <p:ph idx="1" type="body"/>
          </p:nvPr>
        </p:nvSpPr>
        <p:spPr>
          <a:xfrm>
            <a:off x="311700" y="1229875"/>
            <a:ext cx="8520600" cy="33390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
                <a:solidFill>
                  <a:srgbClr val="0000FF"/>
                </a:solidFill>
              </a:rPr>
              <a:t>Urine Albumin Creatinine Ratio (UACR)</a:t>
            </a:r>
            <a:endParaRPr b="1">
              <a:solidFill>
                <a:srgbClr val="0000FF"/>
              </a:solidFill>
            </a:endParaRPr>
          </a:p>
          <a:p>
            <a:pPr indent="-342900" lvl="0" marL="457200" rtl="0" algn="l">
              <a:spcBef>
                <a:spcPts val="1200"/>
              </a:spcBef>
              <a:spcAft>
                <a:spcPts val="0"/>
              </a:spcAft>
              <a:buClr>
                <a:srgbClr val="0000FF"/>
              </a:buClr>
              <a:buSzPts val="1800"/>
              <a:buChar char="●"/>
            </a:pPr>
            <a:r>
              <a:rPr b="1" lang="en">
                <a:solidFill>
                  <a:srgbClr val="0000FF"/>
                </a:solidFill>
              </a:rPr>
              <a:t>12 mg/gram</a:t>
            </a:r>
            <a:endParaRPr b="1">
              <a:solidFill>
                <a:srgbClr val="0000FF"/>
              </a:solidFill>
            </a:endParaRPr>
          </a:p>
          <a:p>
            <a:pPr indent="0" lvl="0" marL="0" rtl="0" algn="l">
              <a:spcBef>
                <a:spcPts val="1200"/>
              </a:spcBef>
              <a:spcAft>
                <a:spcPts val="0"/>
              </a:spcAft>
              <a:buNone/>
            </a:pPr>
            <a:r>
              <a:rPr lang="en"/>
              <a:t>Urine Protein Creatinine Ratio (UPCR)</a:t>
            </a:r>
            <a:endParaRPr/>
          </a:p>
          <a:p>
            <a:pPr indent="0" lvl="0" marL="0" rtl="0" algn="l">
              <a:spcBef>
                <a:spcPts val="1200"/>
              </a:spcBef>
              <a:spcAft>
                <a:spcPts val="0"/>
              </a:spcAft>
              <a:buNone/>
            </a:pPr>
            <a:r>
              <a:rPr lang="en"/>
              <a:t>Urinalysis:</a:t>
            </a:r>
            <a:endParaRPr/>
          </a:p>
          <a:p>
            <a:pPr indent="-342900" lvl="0" marL="457200" rtl="0" algn="l">
              <a:spcBef>
                <a:spcPts val="1200"/>
              </a:spcBef>
              <a:spcAft>
                <a:spcPts val="0"/>
              </a:spcAft>
              <a:buSzPts val="1800"/>
              <a:buChar char="●"/>
            </a:pPr>
            <a:r>
              <a:rPr lang="en"/>
              <a:t>Checks for albumin</a:t>
            </a:r>
            <a:endParaRPr/>
          </a:p>
          <a:p>
            <a:pPr indent="-342900" lvl="0" marL="457200" rtl="0" algn="l">
              <a:spcBef>
                <a:spcPts val="0"/>
              </a:spcBef>
              <a:spcAft>
                <a:spcPts val="0"/>
              </a:spcAft>
              <a:buSzPts val="1800"/>
              <a:buChar char="●"/>
            </a:pPr>
            <a:r>
              <a:rPr lang="en"/>
              <a:t>False Positive: Alkaline Urine (pH </a:t>
            </a:r>
            <a:r>
              <a:rPr lang="en" u="sng"/>
              <a:t>&gt;</a:t>
            </a:r>
            <a:r>
              <a:rPr lang="en"/>
              <a:t> 8.0), Concentrated Urine (High SG </a:t>
            </a:r>
            <a:r>
              <a:rPr lang="en" u="sng"/>
              <a:t>&gt;</a:t>
            </a:r>
            <a:r>
              <a:rPr lang="en"/>
              <a:t> 1.025), IV contrast, chlorhexidine</a:t>
            </a:r>
            <a:endParaRPr/>
          </a:p>
          <a:p>
            <a:pPr indent="-342900" lvl="0" marL="457200" rtl="0" algn="l">
              <a:spcBef>
                <a:spcPts val="0"/>
              </a:spcBef>
              <a:spcAft>
                <a:spcPts val="0"/>
              </a:spcAft>
              <a:buSzPts val="1800"/>
              <a:buChar char="●"/>
            </a:pPr>
            <a:r>
              <a:rPr lang="en"/>
              <a:t>False Negative:  Acidic pH, Dilute Urine (Low SG), Non albumin protein</a:t>
            </a:r>
            <a:endParaRPr/>
          </a:p>
          <a:p>
            <a:pPr indent="0" lvl="0" marL="0" rtl="0" algn="l">
              <a:spcBef>
                <a:spcPts val="1200"/>
              </a:spcBef>
              <a:spcAft>
                <a:spcPts val="12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8"/>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lnSpc>
                <a:spcPct val="135000"/>
              </a:lnSpc>
              <a:spcBef>
                <a:spcPts val="1800"/>
              </a:spcBef>
              <a:spcAft>
                <a:spcPts val="400"/>
              </a:spcAft>
              <a:buSzPts val="990"/>
              <a:buNone/>
            </a:pPr>
            <a:r>
              <a:rPr b="1" lang="en" sz="2430">
                <a:highlight>
                  <a:schemeClr val="lt1"/>
                </a:highlight>
                <a:latin typeface="Arial"/>
                <a:ea typeface="Arial"/>
                <a:cs typeface="Arial"/>
                <a:sym typeface="Arial"/>
              </a:rPr>
              <a:t>Albumin, Microalbumin, Protein – What’s the difference?</a:t>
            </a:r>
            <a:endParaRPr b="1" sz="3600"/>
          </a:p>
        </p:txBody>
      </p:sp>
      <p:sp>
        <p:nvSpPr>
          <p:cNvPr id="117" name="Google Shape;117;p18"/>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355600" lvl="0" marL="457200" rtl="0" algn="l">
              <a:spcBef>
                <a:spcPts val="1200"/>
              </a:spcBef>
              <a:spcAft>
                <a:spcPts val="0"/>
              </a:spcAft>
              <a:buClr>
                <a:srgbClr val="1C1C1C"/>
              </a:buClr>
              <a:buSzPts val="2000"/>
              <a:buFont typeface="Arial"/>
              <a:buChar char="●"/>
            </a:pPr>
            <a:r>
              <a:rPr lang="en" sz="2000">
                <a:solidFill>
                  <a:srgbClr val="1C1C1C"/>
                </a:solidFill>
                <a:highlight>
                  <a:srgbClr val="FFFFFF"/>
                </a:highlight>
                <a:latin typeface="Arial"/>
                <a:ea typeface="Arial"/>
                <a:cs typeface="Arial"/>
                <a:sym typeface="Arial"/>
              </a:rPr>
              <a:t>Most urinary protein is albumin</a:t>
            </a:r>
            <a:endParaRPr sz="2000">
              <a:solidFill>
                <a:srgbClr val="1C1C1C"/>
              </a:solidFill>
              <a:highlight>
                <a:srgbClr val="FFFFFF"/>
              </a:highlight>
              <a:latin typeface="Arial"/>
              <a:ea typeface="Arial"/>
              <a:cs typeface="Arial"/>
              <a:sym typeface="Arial"/>
            </a:endParaRPr>
          </a:p>
          <a:p>
            <a:pPr indent="-355600" lvl="0" marL="457200" rtl="0" algn="l">
              <a:spcBef>
                <a:spcPts val="0"/>
              </a:spcBef>
              <a:spcAft>
                <a:spcPts val="0"/>
              </a:spcAft>
              <a:buClr>
                <a:srgbClr val="1C1C1C"/>
              </a:buClr>
              <a:buSzPts val="2000"/>
              <a:buFont typeface="Arial"/>
              <a:buChar char="●"/>
            </a:pPr>
            <a:r>
              <a:rPr lang="en" sz="2000">
                <a:solidFill>
                  <a:srgbClr val="1C1C1C"/>
                </a:solidFill>
                <a:highlight>
                  <a:srgbClr val="FFFFFF"/>
                </a:highlight>
                <a:latin typeface="Arial"/>
                <a:ea typeface="Arial"/>
                <a:cs typeface="Arial"/>
                <a:sym typeface="Arial"/>
              </a:rPr>
              <a:t>In glomerular diseases urinary albumin is 55-60% of the total urinary protein</a:t>
            </a:r>
            <a:endParaRPr sz="2000">
              <a:solidFill>
                <a:srgbClr val="1C1C1C"/>
              </a:solidFill>
              <a:highlight>
                <a:srgbClr val="FFFFFF"/>
              </a:highlight>
              <a:latin typeface="Arial"/>
              <a:ea typeface="Arial"/>
              <a:cs typeface="Arial"/>
              <a:sym typeface="Arial"/>
            </a:endParaRPr>
          </a:p>
          <a:p>
            <a:pPr indent="-355600" lvl="0" marL="457200" rtl="0" algn="l">
              <a:spcBef>
                <a:spcPts val="0"/>
              </a:spcBef>
              <a:spcAft>
                <a:spcPts val="0"/>
              </a:spcAft>
              <a:buClr>
                <a:srgbClr val="1C1C1C"/>
              </a:buClr>
              <a:buSzPts val="2000"/>
              <a:buFont typeface="Arial"/>
              <a:buChar char="●"/>
            </a:pPr>
            <a:r>
              <a:rPr lang="en" sz="2000">
                <a:solidFill>
                  <a:srgbClr val="1C1C1C"/>
                </a:solidFill>
                <a:highlight>
                  <a:srgbClr val="FFFFFF"/>
                </a:highlight>
                <a:latin typeface="Arial"/>
                <a:ea typeface="Arial"/>
                <a:cs typeface="Arial"/>
                <a:sym typeface="Arial"/>
              </a:rPr>
              <a:t>If the percentage is low (urinary albumin &lt; 40% of the total urinary protein) think tubulointerstitial disease</a:t>
            </a:r>
            <a:endParaRPr sz="2000">
              <a:solidFill>
                <a:srgbClr val="1C1C1C"/>
              </a:solidFill>
              <a:highlight>
                <a:srgbClr val="FFFFFF"/>
              </a:highlight>
              <a:latin typeface="Arial"/>
              <a:ea typeface="Arial"/>
              <a:cs typeface="Arial"/>
              <a:sym typeface="Arial"/>
            </a:endParaRPr>
          </a:p>
          <a:p>
            <a:pPr indent="-355600" lvl="0" marL="457200" rtl="0" algn="l">
              <a:spcBef>
                <a:spcPts val="0"/>
              </a:spcBef>
              <a:spcAft>
                <a:spcPts val="0"/>
              </a:spcAft>
              <a:buClr>
                <a:srgbClr val="1C1C1C"/>
              </a:buClr>
              <a:buSzPts val="2000"/>
              <a:buFont typeface="Arial"/>
              <a:buChar char="●"/>
            </a:pPr>
            <a:r>
              <a:rPr lang="en" sz="2000">
                <a:solidFill>
                  <a:srgbClr val="1C1C1C"/>
                </a:solidFill>
                <a:highlight>
                  <a:srgbClr val="FFFFFF"/>
                </a:highlight>
                <a:latin typeface="Arial"/>
                <a:ea typeface="Arial"/>
                <a:cs typeface="Arial"/>
                <a:sym typeface="Arial"/>
              </a:rPr>
              <a:t>If the percentage is very low (urinary albumin &lt; 20% of the total urinary protein) think Bence Jones proteinuria (myeloma)</a:t>
            </a:r>
            <a:endParaRPr sz="2000">
              <a:solidFill>
                <a:srgbClr val="1C1C1C"/>
              </a:solidFill>
              <a:highlight>
                <a:srgbClr val="FFFFFF"/>
              </a:highlight>
              <a:latin typeface="Arial"/>
              <a:ea typeface="Arial"/>
              <a:cs typeface="Arial"/>
              <a:sym typeface="Arial"/>
            </a:endParaRPr>
          </a:p>
          <a:p>
            <a:pPr indent="0" lvl="0" marL="0" rtl="0" algn="l">
              <a:spcBef>
                <a:spcPts val="1200"/>
              </a:spcBef>
              <a:spcAft>
                <a:spcPts val="12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9"/>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lnSpc>
                <a:spcPct val="135000"/>
              </a:lnSpc>
              <a:spcBef>
                <a:spcPts val="1800"/>
              </a:spcBef>
              <a:spcAft>
                <a:spcPts val="400"/>
              </a:spcAft>
              <a:buNone/>
            </a:pPr>
            <a:r>
              <a:rPr b="1" lang="en" sz="3200">
                <a:highlight>
                  <a:schemeClr val="lt1"/>
                </a:highlight>
                <a:latin typeface="Arial"/>
                <a:ea typeface="Arial"/>
                <a:cs typeface="Arial"/>
                <a:sym typeface="Arial"/>
              </a:rPr>
              <a:t>How do we classify the severity of proteinuria?</a:t>
            </a:r>
            <a:endParaRPr/>
          </a:p>
        </p:txBody>
      </p:sp>
      <p:sp>
        <p:nvSpPr>
          <p:cNvPr id="123" name="Google Shape;123;p19"/>
          <p:cNvSpPr txBox="1"/>
          <p:nvPr>
            <p:ph idx="1" type="body"/>
          </p:nvPr>
        </p:nvSpPr>
        <p:spPr>
          <a:xfrm>
            <a:off x="311700" y="1229875"/>
            <a:ext cx="8520600" cy="3339000"/>
          </a:xfrm>
          <a:prstGeom prst="rect">
            <a:avLst/>
          </a:prstGeom>
        </p:spPr>
        <p:txBody>
          <a:bodyPr anchorCtr="0" anchor="t" bIns="91425" lIns="91425" spcFirstLastPara="1" rIns="91425" wrap="square" tIns="91425">
            <a:normAutofit fontScale="25000" lnSpcReduction="20000"/>
          </a:bodyPr>
          <a:lstStyle/>
          <a:p>
            <a:pPr indent="0" lvl="0" marL="0" rtl="0" algn="l">
              <a:lnSpc>
                <a:spcPct val="135000"/>
              </a:lnSpc>
              <a:spcBef>
                <a:spcPts val="1400"/>
              </a:spcBef>
              <a:spcAft>
                <a:spcPts val="0"/>
              </a:spcAft>
              <a:buNone/>
            </a:pPr>
            <a:r>
              <a:rPr b="1" lang="en" sz="6835">
                <a:solidFill>
                  <a:srgbClr val="1C1C1C"/>
                </a:solidFill>
                <a:highlight>
                  <a:srgbClr val="FFFFFF"/>
                </a:highlight>
                <a:latin typeface="Arial"/>
                <a:ea typeface="Arial"/>
                <a:cs typeface="Arial"/>
                <a:sym typeface="Arial"/>
              </a:rPr>
              <a:t>Microalbuminuria</a:t>
            </a:r>
            <a:endParaRPr b="1" sz="6835">
              <a:solidFill>
                <a:srgbClr val="1C1C1C"/>
              </a:solidFill>
              <a:highlight>
                <a:srgbClr val="FFFFFF"/>
              </a:highlight>
              <a:latin typeface="Arial"/>
              <a:ea typeface="Arial"/>
              <a:cs typeface="Arial"/>
              <a:sym typeface="Arial"/>
            </a:endParaRPr>
          </a:p>
          <a:p>
            <a:pPr indent="-317500" lvl="1" marL="914400" rtl="0" algn="l">
              <a:spcBef>
                <a:spcPts val="1200"/>
              </a:spcBef>
              <a:spcAft>
                <a:spcPts val="0"/>
              </a:spcAft>
              <a:buClr>
                <a:srgbClr val="1C1C1C"/>
              </a:buClr>
              <a:buSzPct val="100000"/>
              <a:buFont typeface="Arial"/>
              <a:buChar char="○"/>
            </a:pPr>
            <a:r>
              <a:rPr lang="en" sz="5600">
                <a:solidFill>
                  <a:srgbClr val="1C1C1C"/>
                </a:solidFill>
                <a:highlight>
                  <a:srgbClr val="FFFFFF"/>
                </a:highlight>
                <a:latin typeface="Arial"/>
                <a:ea typeface="Arial"/>
                <a:cs typeface="Arial"/>
                <a:sym typeface="Arial"/>
              </a:rPr>
              <a:t>Albumin Creatinine ratio: 30- 300 microgram/ mg (or milligram/gram its the same thing)</a:t>
            </a:r>
            <a:endParaRPr sz="5600">
              <a:solidFill>
                <a:srgbClr val="1C1C1C"/>
              </a:solidFill>
              <a:highlight>
                <a:srgbClr val="FFFFFF"/>
              </a:highlight>
              <a:latin typeface="Arial"/>
              <a:ea typeface="Arial"/>
              <a:cs typeface="Arial"/>
              <a:sym typeface="Arial"/>
            </a:endParaRPr>
          </a:p>
          <a:p>
            <a:pPr indent="-317500" lvl="1" marL="914400" rtl="0" algn="l">
              <a:spcBef>
                <a:spcPts val="0"/>
              </a:spcBef>
              <a:spcAft>
                <a:spcPts val="0"/>
              </a:spcAft>
              <a:buClr>
                <a:srgbClr val="1C1C1C"/>
              </a:buClr>
              <a:buSzPct val="100000"/>
              <a:buFont typeface="Arial"/>
              <a:buChar char="○"/>
            </a:pPr>
            <a:r>
              <a:rPr lang="en" sz="5600">
                <a:solidFill>
                  <a:srgbClr val="1C1C1C"/>
                </a:solidFill>
                <a:highlight>
                  <a:srgbClr val="FFFFFF"/>
                </a:highlight>
                <a:latin typeface="Arial"/>
                <a:ea typeface="Arial"/>
                <a:cs typeface="Arial"/>
                <a:sym typeface="Arial"/>
              </a:rPr>
              <a:t>Equivalent protein creatinine ratio: 150 – 500 milligram/gram</a:t>
            </a:r>
            <a:endParaRPr sz="5600">
              <a:solidFill>
                <a:srgbClr val="1C1C1C"/>
              </a:solidFill>
              <a:highlight>
                <a:srgbClr val="FFFFFF"/>
              </a:highlight>
              <a:latin typeface="Arial"/>
              <a:ea typeface="Arial"/>
              <a:cs typeface="Arial"/>
              <a:sym typeface="Arial"/>
            </a:endParaRPr>
          </a:p>
          <a:p>
            <a:pPr indent="0" lvl="0" marL="0" rtl="0" algn="l">
              <a:lnSpc>
                <a:spcPct val="135000"/>
              </a:lnSpc>
              <a:spcBef>
                <a:spcPts val="1400"/>
              </a:spcBef>
              <a:spcAft>
                <a:spcPts val="0"/>
              </a:spcAft>
              <a:buNone/>
            </a:pPr>
            <a:r>
              <a:rPr b="1" lang="en" sz="7235">
                <a:solidFill>
                  <a:srgbClr val="1C1C1C"/>
                </a:solidFill>
                <a:highlight>
                  <a:srgbClr val="FFFFFF"/>
                </a:highlight>
                <a:latin typeface="Arial"/>
                <a:ea typeface="Arial"/>
                <a:cs typeface="Arial"/>
                <a:sym typeface="Arial"/>
              </a:rPr>
              <a:t>Overt Proteinuria</a:t>
            </a:r>
            <a:endParaRPr b="1" sz="7235">
              <a:solidFill>
                <a:srgbClr val="1C1C1C"/>
              </a:solidFill>
              <a:highlight>
                <a:srgbClr val="FFFFFF"/>
              </a:highlight>
              <a:latin typeface="Arial"/>
              <a:ea typeface="Arial"/>
              <a:cs typeface="Arial"/>
              <a:sym typeface="Arial"/>
            </a:endParaRPr>
          </a:p>
          <a:p>
            <a:pPr indent="-317500" lvl="1" marL="914400" rtl="0" algn="l">
              <a:spcBef>
                <a:spcPts val="1200"/>
              </a:spcBef>
              <a:spcAft>
                <a:spcPts val="0"/>
              </a:spcAft>
              <a:buClr>
                <a:srgbClr val="1C1C1C"/>
              </a:buClr>
              <a:buSzPct val="100000"/>
              <a:buFont typeface="Arial"/>
              <a:buChar char="○"/>
            </a:pPr>
            <a:r>
              <a:rPr lang="en" sz="5600">
                <a:solidFill>
                  <a:srgbClr val="1C1C1C"/>
                </a:solidFill>
                <a:highlight>
                  <a:srgbClr val="FFFFFF"/>
                </a:highlight>
                <a:latin typeface="Arial"/>
                <a:ea typeface="Arial"/>
                <a:cs typeface="Arial"/>
                <a:sym typeface="Arial"/>
              </a:rPr>
              <a:t>Albumin Creatinine ratio: &gt; 300 microgram/ mg (or milligram/gram its the same thing)</a:t>
            </a:r>
            <a:endParaRPr sz="5600">
              <a:solidFill>
                <a:srgbClr val="1C1C1C"/>
              </a:solidFill>
              <a:highlight>
                <a:srgbClr val="FFFFFF"/>
              </a:highlight>
              <a:latin typeface="Arial"/>
              <a:ea typeface="Arial"/>
              <a:cs typeface="Arial"/>
              <a:sym typeface="Arial"/>
            </a:endParaRPr>
          </a:p>
          <a:p>
            <a:pPr indent="-317500" lvl="1" marL="914400" rtl="0" algn="l">
              <a:spcBef>
                <a:spcPts val="0"/>
              </a:spcBef>
              <a:spcAft>
                <a:spcPts val="0"/>
              </a:spcAft>
              <a:buClr>
                <a:srgbClr val="1C1C1C"/>
              </a:buClr>
              <a:buSzPct val="100000"/>
              <a:buFont typeface="Arial"/>
              <a:buChar char="○"/>
            </a:pPr>
            <a:r>
              <a:rPr lang="en" sz="5600">
                <a:solidFill>
                  <a:srgbClr val="1C1C1C"/>
                </a:solidFill>
                <a:highlight>
                  <a:srgbClr val="FFFFFF"/>
                </a:highlight>
                <a:latin typeface="Arial"/>
                <a:ea typeface="Arial"/>
                <a:cs typeface="Arial"/>
                <a:sym typeface="Arial"/>
              </a:rPr>
              <a:t>Equivalent protein creatinine ratio: &gt; 500 milligram/gram</a:t>
            </a:r>
            <a:endParaRPr sz="5600">
              <a:solidFill>
                <a:srgbClr val="1C1C1C"/>
              </a:solidFill>
              <a:highlight>
                <a:srgbClr val="FFFFFF"/>
              </a:highlight>
              <a:latin typeface="Arial"/>
              <a:ea typeface="Arial"/>
              <a:cs typeface="Arial"/>
              <a:sym typeface="Arial"/>
            </a:endParaRPr>
          </a:p>
          <a:p>
            <a:pPr indent="0" lvl="0" marL="0" rtl="0" algn="l">
              <a:lnSpc>
                <a:spcPct val="135000"/>
              </a:lnSpc>
              <a:spcBef>
                <a:spcPts val="1400"/>
              </a:spcBef>
              <a:spcAft>
                <a:spcPts val="0"/>
              </a:spcAft>
              <a:buNone/>
            </a:pPr>
            <a:r>
              <a:rPr b="1" lang="en" sz="7235">
                <a:solidFill>
                  <a:srgbClr val="1C1C1C"/>
                </a:solidFill>
                <a:highlight>
                  <a:srgbClr val="FFFFFF"/>
                </a:highlight>
                <a:latin typeface="Arial"/>
                <a:ea typeface="Arial"/>
                <a:cs typeface="Arial"/>
                <a:sym typeface="Arial"/>
              </a:rPr>
              <a:t>Nephrotic Range Proteinuria</a:t>
            </a:r>
            <a:endParaRPr b="1" sz="7235">
              <a:solidFill>
                <a:srgbClr val="1C1C1C"/>
              </a:solidFill>
              <a:highlight>
                <a:srgbClr val="FFFFFF"/>
              </a:highlight>
              <a:latin typeface="Arial"/>
              <a:ea typeface="Arial"/>
              <a:cs typeface="Arial"/>
              <a:sym typeface="Arial"/>
            </a:endParaRPr>
          </a:p>
          <a:p>
            <a:pPr indent="-317500" lvl="1" marL="914400" rtl="0" algn="l">
              <a:spcBef>
                <a:spcPts val="1200"/>
              </a:spcBef>
              <a:spcAft>
                <a:spcPts val="0"/>
              </a:spcAft>
              <a:buClr>
                <a:srgbClr val="1C1C1C"/>
              </a:buClr>
              <a:buSzPct val="100000"/>
              <a:buFont typeface="Arial"/>
              <a:buChar char="○"/>
            </a:pPr>
            <a:r>
              <a:rPr lang="en" sz="5600">
                <a:solidFill>
                  <a:srgbClr val="1C1C1C"/>
                </a:solidFill>
                <a:highlight>
                  <a:srgbClr val="FFFFFF"/>
                </a:highlight>
                <a:latin typeface="Arial"/>
                <a:ea typeface="Arial"/>
                <a:cs typeface="Arial"/>
                <a:sym typeface="Arial"/>
              </a:rPr>
              <a:t>More than 3.5 grams / 24 hrs</a:t>
            </a:r>
            <a:endParaRPr sz="5600">
              <a:solidFill>
                <a:srgbClr val="1C1C1C"/>
              </a:solidFill>
              <a:highlight>
                <a:srgbClr val="FFFFFF"/>
              </a:highlight>
              <a:latin typeface="Arial"/>
              <a:ea typeface="Arial"/>
              <a:cs typeface="Arial"/>
              <a:sym typeface="Arial"/>
            </a:endParaRPr>
          </a:p>
          <a:p>
            <a:pPr indent="-317500" lvl="1" marL="914400" rtl="0" algn="l">
              <a:spcBef>
                <a:spcPts val="0"/>
              </a:spcBef>
              <a:spcAft>
                <a:spcPts val="0"/>
              </a:spcAft>
              <a:buClr>
                <a:srgbClr val="1C1C1C"/>
              </a:buClr>
              <a:buSzPct val="100000"/>
              <a:buFont typeface="Arial"/>
              <a:buChar char="○"/>
            </a:pPr>
            <a:r>
              <a:rPr lang="en" sz="5600">
                <a:solidFill>
                  <a:srgbClr val="1C1C1C"/>
                </a:solidFill>
                <a:highlight>
                  <a:srgbClr val="FFFFFF"/>
                </a:highlight>
                <a:latin typeface="Arial"/>
                <a:ea typeface="Arial"/>
                <a:cs typeface="Arial"/>
                <a:sym typeface="Arial"/>
              </a:rPr>
              <a:t>Protein Creatinine ratio &gt; 3500 mg/g, Albumin creatinine ratio &gt;2200 mcg/mg.</a:t>
            </a:r>
            <a:endParaRPr sz="5600">
              <a:solidFill>
                <a:srgbClr val="1C1C1C"/>
              </a:solidFill>
              <a:highlight>
                <a:srgbClr val="FFFFFF"/>
              </a:highlight>
              <a:latin typeface="Arial"/>
              <a:ea typeface="Arial"/>
              <a:cs typeface="Arial"/>
              <a:sym typeface="Arial"/>
            </a:endParaRPr>
          </a:p>
          <a:p>
            <a:pPr indent="-317500" lvl="1" marL="914400" rtl="0" algn="l">
              <a:spcBef>
                <a:spcPts val="0"/>
              </a:spcBef>
              <a:spcAft>
                <a:spcPts val="0"/>
              </a:spcAft>
              <a:buClr>
                <a:srgbClr val="1C1C1C"/>
              </a:buClr>
              <a:buSzPct val="100000"/>
              <a:buFont typeface="Arial"/>
              <a:buChar char="○"/>
            </a:pPr>
            <a:r>
              <a:rPr lang="en" sz="5600">
                <a:solidFill>
                  <a:srgbClr val="1C1C1C"/>
                </a:solidFill>
                <a:highlight>
                  <a:srgbClr val="FFFFFF"/>
                </a:highlight>
                <a:latin typeface="Arial"/>
                <a:ea typeface="Arial"/>
                <a:cs typeface="Arial"/>
                <a:sym typeface="Arial"/>
              </a:rPr>
              <a:t>This is an assumption.  </a:t>
            </a:r>
            <a:endParaRPr sz="5600">
              <a:solidFill>
                <a:srgbClr val="1C1C1C"/>
              </a:solidFill>
              <a:highlight>
                <a:srgbClr val="FFFFFF"/>
              </a:highlight>
              <a:latin typeface="Arial"/>
              <a:ea typeface="Arial"/>
              <a:cs typeface="Arial"/>
              <a:sym typeface="Arial"/>
            </a:endParaRPr>
          </a:p>
          <a:p>
            <a:pPr indent="0" lvl="0" marL="0" rtl="0" algn="l">
              <a:spcBef>
                <a:spcPts val="1200"/>
              </a:spcBef>
              <a:spcAft>
                <a:spcPts val="0"/>
              </a:spcAft>
              <a:buNone/>
            </a:pPr>
            <a:r>
              <a:t/>
            </a:r>
            <a:endParaRPr sz="1200">
              <a:solidFill>
                <a:srgbClr val="1C1C1C"/>
              </a:solidFill>
              <a:highlight>
                <a:srgbClr val="FFFFFF"/>
              </a:highlight>
              <a:latin typeface="Arial"/>
              <a:ea typeface="Arial"/>
              <a:cs typeface="Arial"/>
              <a:sym typeface="Arial"/>
            </a:endParaRPr>
          </a:p>
          <a:p>
            <a:pPr indent="0" lvl="0" marL="0" rtl="0" algn="l">
              <a:spcBef>
                <a:spcPts val="1200"/>
              </a:spcBef>
              <a:spcAft>
                <a:spcPts val="0"/>
              </a:spcAft>
              <a:buNone/>
            </a:pPr>
            <a:r>
              <a:t/>
            </a:r>
            <a:endParaRPr sz="1200">
              <a:solidFill>
                <a:srgbClr val="1C1C1C"/>
              </a:solidFill>
              <a:highlight>
                <a:srgbClr val="FFFFFF"/>
              </a:highlight>
              <a:latin typeface="Arial"/>
              <a:ea typeface="Arial"/>
              <a:cs typeface="Arial"/>
              <a:sym typeface="Arial"/>
            </a:endParaRPr>
          </a:p>
          <a:p>
            <a:pPr indent="0" lvl="0" marL="0" rtl="0" algn="l">
              <a:spcBef>
                <a:spcPts val="1200"/>
              </a:spcBef>
              <a:spcAft>
                <a:spcPts val="12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0"/>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Ratio or 24 Hour Urine?</a:t>
            </a:r>
            <a:endParaRPr b="1"/>
          </a:p>
        </p:txBody>
      </p:sp>
      <p:sp>
        <p:nvSpPr>
          <p:cNvPr id="129" name="Google Shape;129;p20"/>
          <p:cNvSpPr txBox="1"/>
          <p:nvPr>
            <p:ph idx="1" type="body"/>
          </p:nvPr>
        </p:nvSpPr>
        <p:spPr>
          <a:xfrm>
            <a:off x="311700" y="1229875"/>
            <a:ext cx="8520600" cy="33390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sz="2300">
                <a:solidFill>
                  <a:srgbClr val="1C1C1C"/>
                </a:solidFill>
                <a:highlight>
                  <a:srgbClr val="FFFFFF"/>
                </a:highlight>
                <a:latin typeface="Arial"/>
                <a:ea typeface="Arial"/>
                <a:cs typeface="Arial"/>
                <a:sym typeface="Arial"/>
              </a:rPr>
              <a:t>Nephrotic proteinuria is more than 3.5 grams per 24 hours, but all I see are protein creatinine ratios and they ran out of those orange jugs.  Help!</a:t>
            </a:r>
            <a:endParaRPr sz="2300">
              <a:solidFill>
                <a:srgbClr val="1C1C1C"/>
              </a:solidFill>
              <a:highlight>
                <a:srgbClr val="FFFFFF"/>
              </a:highlight>
              <a:latin typeface="Arial"/>
              <a:ea typeface="Arial"/>
              <a:cs typeface="Arial"/>
              <a:sym typeface="Arial"/>
            </a:endParaRPr>
          </a:p>
          <a:p>
            <a:pPr indent="-332980" lvl="0" marL="457200" rtl="0" algn="l">
              <a:spcBef>
                <a:spcPts val="1500"/>
              </a:spcBef>
              <a:spcAft>
                <a:spcPts val="0"/>
              </a:spcAft>
              <a:buClr>
                <a:srgbClr val="1C1C1C"/>
              </a:buClr>
              <a:buSzPct val="100000"/>
              <a:buFont typeface="Arial"/>
              <a:buChar char="●"/>
            </a:pPr>
            <a:r>
              <a:rPr lang="en" sz="1933">
                <a:solidFill>
                  <a:srgbClr val="1C1C1C"/>
                </a:solidFill>
                <a:highlight>
                  <a:srgbClr val="FFFFFF"/>
                </a:highlight>
                <a:latin typeface="Arial"/>
                <a:ea typeface="Arial"/>
                <a:cs typeface="Arial"/>
                <a:sym typeface="Arial"/>
              </a:rPr>
              <a:t>Assumption: If the patient peed in the jug for 24 hours there would be 1 gram of creatinine.</a:t>
            </a:r>
            <a:endParaRPr sz="1933">
              <a:solidFill>
                <a:srgbClr val="1C1C1C"/>
              </a:solidFill>
              <a:highlight>
                <a:srgbClr val="FFFFFF"/>
              </a:highlight>
              <a:latin typeface="Arial"/>
              <a:ea typeface="Arial"/>
              <a:cs typeface="Arial"/>
              <a:sym typeface="Arial"/>
            </a:endParaRPr>
          </a:p>
          <a:p>
            <a:pPr indent="-332980" lvl="0" marL="457200" rtl="0" algn="l">
              <a:spcBef>
                <a:spcPts val="0"/>
              </a:spcBef>
              <a:spcAft>
                <a:spcPts val="0"/>
              </a:spcAft>
              <a:buClr>
                <a:srgbClr val="1C1C1C"/>
              </a:buClr>
              <a:buSzPct val="100000"/>
              <a:buFont typeface="Arial"/>
              <a:buChar char="●"/>
            </a:pPr>
            <a:r>
              <a:rPr lang="en" sz="1933">
                <a:solidFill>
                  <a:srgbClr val="1C1C1C"/>
                </a:solidFill>
                <a:highlight>
                  <a:srgbClr val="FFFFFF"/>
                </a:highlight>
                <a:latin typeface="Arial"/>
                <a:ea typeface="Arial"/>
                <a:cs typeface="Arial"/>
                <a:sym typeface="Arial"/>
              </a:rPr>
              <a:t>The protein creatinine ratio is reported in milligrams per gram. Using this assumption the ratio (number of milligrams per gram), roughly equals the mg of protein there would be if the patient did a 24 hour urine.</a:t>
            </a:r>
            <a:endParaRPr sz="1933">
              <a:solidFill>
                <a:srgbClr val="1C1C1C"/>
              </a:solidFill>
              <a:highlight>
                <a:srgbClr val="FFFFFF"/>
              </a:highlight>
              <a:latin typeface="Arial"/>
              <a:ea typeface="Arial"/>
              <a:cs typeface="Arial"/>
              <a:sym typeface="Arial"/>
            </a:endParaRPr>
          </a:p>
          <a:p>
            <a:pPr indent="-332980" lvl="0" marL="457200" rtl="0" algn="l">
              <a:spcBef>
                <a:spcPts val="0"/>
              </a:spcBef>
              <a:spcAft>
                <a:spcPts val="0"/>
              </a:spcAft>
              <a:buClr>
                <a:srgbClr val="1C1C1C"/>
              </a:buClr>
              <a:buSzPct val="100000"/>
              <a:buFont typeface="Arial"/>
              <a:buChar char="●"/>
            </a:pPr>
            <a:r>
              <a:rPr lang="en" sz="1933">
                <a:solidFill>
                  <a:srgbClr val="1C1C1C"/>
                </a:solidFill>
                <a:highlight>
                  <a:srgbClr val="FFFFFF"/>
                </a:highlight>
                <a:latin typeface="Arial"/>
                <a:ea typeface="Arial"/>
                <a:cs typeface="Arial"/>
                <a:sym typeface="Arial"/>
              </a:rPr>
              <a:t>This assumption is not true because the amount of creatinine in a 24 hour urine depends on muscle mass (an elderly woman may have less 1 gram and a younger muscular man will have more).</a:t>
            </a:r>
            <a:endParaRPr sz="1933">
              <a:solidFill>
                <a:srgbClr val="1C1C1C"/>
              </a:solidFill>
              <a:highlight>
                <a:srgbClr val="FFFFFF"/>
              </a:highlight>
              <a:latin typeface="Arial"/>
              <a:ea typeface="Arial"/>
              <a:cs typeface="Arial"/>
              <a:sym typeface="Arial"/>
            </a:endParaRPr>
          </a:p>
          <a:p>
            <a:pPr indent="-332980" lvl="0" marL="457200" rtl="0" algn="l">
              <a:spcBef>
                <a:spcPts val="0"/>
              </a:spcBef>
              <a:spcAft>
                <a:spcPts val="0"/>
              </a:spcAft>
              <a:buClr>
                <a:srgbClr val="1C1C1C"/>
              </a:buClr>
              <a:buSzPct val="100000"/>
              <a:buFont typeface="Arial"/>
              <a:buChar char="●"/>
            </a:pPr>
            <a:r>
              <a:rPr lang="en" sz="1933">
                <a:solidFill>
                  <a:srgbClr val="1C1C1C"/>
                </a:solidFill>
                <a:highlight>
                  <a:srgbClr val="FFFFFF"/>
                </a:highlight>
                <a:latin typeface="Arial"/>
                <a:ea typeface="Arial"/>
                <a:cs typeface="Arial"/>
                <a:sym typeface="Arial"/>
              </a:rPr>
              <a:t>We use this assumption anyway to rate the severity of proteinuria.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1"/>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Case 2</a:t>
            </a:r>
            <a:endParaRPr b="1"/>
          </a:p>
        </p:txBody>
      </p:sp>
      <p:sp>
        <p:nvSpPr>
          <p:cNvPr id="135" name="Google Shape;135;p21"/>
          <p:cNvSpPr txBox="1"/>
          <p:nvPr>
            <p:ph idx="1" type="body"/>
          </p:nvPr>
        </p:nvSpPr>
        <p:spPr>
          <a:xfrm>
            <a:off x="311700" y="1229875"/>
            <a:ext cx="8520600" cy="33390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a:t>68 year old woman noticed bilateral lower extremity edema one month ago.  No other symptoms (no fever, anorexia, weight loss, night sweats, rash, joint pain or change in urine color). </a:t>
            </a:r>
            <a:endParaRPr/>
          </a:p>
          <a:p>
            <a:pPr indent="0" lvl="0" marL="0" rtl="0" algn="l">
              <a:spcBef>
                <a:spcPts val="1200"/>
              </a:spcBef>
              <a:spcAft>
                <a:spcPts val="0"/>
              </a:spcAft>
              <a:buNone/>
            </a:pPr>
            <a:r>
              <a:rPr lang="en"/>
              <a:t>Medications: Fish oil, </a:t>
            </a:r>
            <a:r>
              <a:rPr lang="en"/>
              <a:t>acetaminophen</a:t>
            </a:r>
            <a:r>
              <a:rPr lang="en"/>
              <a:t>.</a:t>
            </a:r>
            <a:endParaRPr/>
          </a:p>
          <a:p>
            <a:pPr indent="0" lvl="0" marL="0" rtl="0" algn="l">
              <a:spcBef>
                <a:spcPts val="1200"/>
              </a:spcBef>
              <a:spcAft>
                <a:spcPts val="0"/>
              </a:spcAft>
              <a:buNone/>
            </a:pPr>
            <a:r>
              <a:rPr lang="en"/>
              <a:t>Exam: Normal BP, 1+ pitting edema bilateral lower extremities</a:t>
            </a:r>
            <a:endParaRPr/>
          </a:p>
          <a:p>
            <a:pPr indent="0" lvl="0" marL="0" rtl="0" algn="l">
              <a:spcBef>
                <a:spcPts val="1200"/>
              </a:spcBef>
              <a:spcAft>
                <a:spcPts val="0"/>
              </a:spcAft>
              <a:buNone/>
            </a:pPr>
            <a:r>
              <a:rPr lang="en"/>
              <a:t>Creatinine 0.7 g/dl</a:t>
            </a:r>
            <a:endParaRPr/>
          </a:p>
          <a:p>
            <a:pPr indent="0" lvl="0" marL="0" rtl="0" algn="l">
              <a:spcBef>
                <a:spcPts val="1200"/>
              </a:spcBef>
              <a:spcAft>
                <a:spcPts val="0"/>
              </a:spcAft>
              <a:buNone/>
            </a:pPr>
            <a:r>
              <a:rPr lang="en"/>
              <a:t>Urinalysis 3+ protein, negative blood</a:t>
            </a:r>
            <a:endParaRPr/>
          </a:p>
          <a:p>
            <a:pPr indent="0" lvl="0" marL="0" rtl="0" algn="l">
              <a:spcBef>
                <a:spcPts val="1200"/>
              </a:spcBef>
              <a:spcAft>
                <a:spcPts val="0"/>
              </a:spcAft>
              <a:buNone/>
            </a:pPr>
            <a:r>
              <a:rPr lang="en"/>
              <a:t>Renal US: Unremarkable including negative for renal vein thrombosis</a:t>
            </a:r>
            <a:endParaRPr/>
          </a:p>
          <a:p>
            <a:pPr indent="0" lvl="0" marL="0" rtl="0" algn="l">
              <a:spcBef>
                <a:spcPts val="1200"/>
              </a:spcBef>
              <a:spcAft>
                <a:spcPts val="1200"/>
              </a:spcAft>
              <a:buNone/>
            </a:pPr>
            <a:r>
              <a:rPr b="1" lang="en">
                <a:solidFill>
                  <a:schemeClr val="dk1"/>
                </a:solidFill>
              </a:rPr>
              <a:t>How do you evaluate</a:t>
            </a:r>
            <a:r>
              <a:rPr b="1" lang="en">
                <a:solidFill>
                  <a:schemeClr val="dk1"/>
                </a:solidFill>
              </a:rPr>
              <a:t>?</a:t>
            </a:r>
            <a:endParaRPr b="1">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