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y="5143500" cx="9144000"/>
  <p:notesSz cx="6858000" cy="9144000"/>
  <p:embeddedFontLst>
    <p:embeddedFont>
      <p:font typeface="Roboto"/>
      <p:regular r:id="rId40"/>
      <p:bold r:id="rId41"/>
      <p:italic r:id="rId42"/>
      <p:boldItalic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regular.fntdata"/><Relationship Id="rId20" Type="http://schemas.openxmlformats.org/officeDocument/2006/relationships/slide" Target="slides/slide15.xml"/><Relationship Id="rId42" Type="http://schemas.openxmlformats.org/officeDocument/2006/relationships/font" Target="fonts/Roboto-italic.fntdata"/><Relationship Id="rId41" Type="http://schemas.openxmlformats.org/officeDocument/2006/relationships/font" Target="fonts/Roboto-bold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43" Type="http://schemas.openxmlformats.org/officeDocument/2006/relationships/font" Target="fonts/Roboto-boldItalic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f3b8076828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f3b8076828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bd4aa6fe66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bd4aa6fe66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bed4bcef10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bed4bcef10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bd4aa6fe66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bd4aa6fe66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bed4bcef10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bed4bcef10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beb30b184d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beb30b184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bed4bcef10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bed4bcef10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f3b8076828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f3b8076828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beb30b184d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beb30b184d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bed4bcef10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bed4bcef10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f3b807682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f3b807682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bed4bcef1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2bed4bcef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bd4aa6fe66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bd4aa6fe66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bed4bcef10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2bed4bcef10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bede6a161b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bede6a161b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2beb30b184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2beb30b184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2beb30b184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2beb30b184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bed4bcef1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2bed4bcef1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1f3b8076828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1f3b8076828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2bd4aa6fe66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2bd4aa6fe66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beb30b184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2beb30b184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bd4aa6fe66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bd4aa6fe66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1f3b8076828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1f3b8076828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1f3b8076828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1f3b8076828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1f3b8076828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1f3b8076828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f3b8076828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1f3b8076828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1f3b8076828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1f3b8076828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bd4aa6fe66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bd4aa6fe66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bd4aa6fe66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bd4aa6fe66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f3b8076828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f3b807682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f3b8076828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f3b8076828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f3b8076828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f3b8076828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f3b8076828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f3b8076828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hyperlink" Target="https://www.youtube.com/redirect?event=channel_description&amp;redir_token=QUFFLUhqbkFzcVAyZFdhNlZQREpxT2I2UkFETlY4dVJIUXxBQ3Jtc0ttbXp1NEc0VldiNFdmN05vNkhBRE4wTkJSc2FkZ2ROdVhrel8tSENEV25BeEdqQ09pUFNHZ3h3d2R4dGh4UVJPT196cVVBVXAzb2hlS2pXcTdzSnI2bjhtOFpQcmdEdlBOa1hjN1d6WWJCM0FuNGtEbw&amp;q=https%3A%2F%2Fbcnephro.com%2F" TargetMode="External"/><Relationship Id="rId4" Type="http://schemas.openxmlformats.org/officeDocument/2006/relationships/hyperlink" Target="https://www.youtube.com/redirect?event=channel_description&amp;redir_token=QUFFLUhqbHl6VzU4RTFtZlBYblJ6dDRKQmQ4X3I1SHJGQXxBQ3Jtc0tsWXdsdVQzcXo5dVoxMERDZm5GbTFaMlRUWDk4c0EtSzN4bzJtck1rUlFjaGc2TTd1dWRUMXBZclV3Ry1yd2ttem5zNnpyWWdXd0Zuc1ExVkZ0WE5sb01jMTNrbnhNQVlxdHdIcVp6ZjlyWnpTOURJSQ&amp;q=https%3A%2F%2Fwww.instagram.com%2Fbcnephro%2F%3Fhl%3Den" TargetMode="External"/><Relationship Id="rId5" Type="http://schemas.openxmlformats.org/officeDocument/2006/relationships/hyperlink" Target="https://www.youtube.com/channel/UC-vcGTDWnPi77tZ8usdus8w" TargetMode="External"/><Relationship Id="rId6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IV Fluids and Diuretics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100" y="2715937"/>
            <a:ext cx="8222100" cy="8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Brian Cronin MD, FASN, FACP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March 14 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8474" y="0"/>
            <a:ext cx="692705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2</a:t>
            </a:r>
            <a:endParaRPr b="1"/>
          </a:p>
        </p:txBody>
      </p:sp>
      <p:sp>
        <p:nvSpPr>
          <p:cNvPr id="141" name="Google Shape;141;p2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58 year old woman with history of ischemic colitis 2 weeks s/p colectomy and ileostomy.  Presents to ER with weakness and feeling “dehydrated”. Has had high ostomy output.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PMH: HTN, hyperlipidemia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Medications: Lisinopril, rosuvastatin, aspirin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88/54 HR 112, ill </a:t>
            </a:r>
            <a:r>
              <a:rPr lang="en"/>
              <a:t>appearing. No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Labs: Na 134, K 5.2, Cl 114, CO2 10, BUN 52, Cr 1.8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Urine Na &lt; 20, Cr 88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IVF do you prescribe?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IV Bicarbonate</a:t>
            </a:r>
            <a:endParaRPr b="1"/>
          </a:p>
        </p:txBody>
      </p:sp>
      <p:sp>
        <p:nvSpPr>
          <p:cNvPr id="147" name="Google Shape;147;p2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HCO3 gtt isotonic.  Isotonic = 154 meq/L; ½ NS = 77 meq /Liter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Each (amp) of HCO3 contains 50 meq Na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½ NS + 75 meq NaHCO3/liter 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D5W with 150 meq NaHCO3/liter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3</a:t>
            </a:r>
            <a:endParaRPr b="1"/>
          </a:p>
        </p:txBody>
      </p:sp>
      <p:sp>
        <p:nvSpPr>
          <p:cNvPr id="153" name="Google Shape;153;p2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68 year old male with history of atrial fibrillation, HTN and alcohol use disorder hospitalized with confusion and falls.  Found to have SDH.  S/p surgical evacuation.  NPO pending speech and swallow evaluation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Meds include IV Decadron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142/76 HR 84 dry mucous membranes. No edema.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 156, K 3.6, BUN 52, Cr 1.3, glucose 321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Neurosurgical service states not to give Dextrose containing IVF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can you do?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Hypotonic IVF</a:t>
            </a:r>
            <a:endParaRPr b="1"/>
          </a:p>
        </p:txBody>
      </p:sp>
      <p:sp>
        <p:nvSpPr>
          <p:cNvPr id="159" name="Google Shape;159;p2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½ NS = 50% saline and 50% water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Give ½ NS at double the intended rate of D5W will provide and equivalent amount of free water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4</a:t>
            </a:r>
            <a:endParaRPr b="1"/>
          </a:p>
        </p:txBody>
      </p:sp>
      <p:sp>
        <p:nvSpPr>
          <p:cNvPr id="165" name="Google Shape;165;p2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70 yo male with with BPH, dementia, metastatic lung cancer admitted with 2 weeks of nausea, poor oral intake and worsening lethargy.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102/64 HR 108.  Cachectic, with slowed responses, dry oral mucosa, no respiratory distress or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 163, BUN 150, Cr 2.1, Ur Na &lt; 20, Ur osm 835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Given 1 Liter NS.  Post fluids BP 118/68, HR 98, Na 165, K 3.3, BUN 132 Cr 1.8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IVF changed to ½ NS at 80 ml/ hr and KCL 40 meq IV rider given.  Following morning Na 164, K 3.6, BUN 114, Cr 1.6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fluids do you give?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Hypotonic IVF</a:t>
            </a:r>
            <a:endParaRPr/>
          </a:p>
        </p:txBody>
      </p:sp>
      <p:sp>
        <p:nvSpPr>
          <p:cNvPr id="171" name="Google Shape;171;p2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Reasons Hypernatremia may not correct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Osmotic diuresis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Azotemia, resolving AKI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Catabolic state (critically ill, corticosteroids, TPN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</a:t>
            </a:r>
            <a:r>
              <a:rPr baseline="30000" lang="en"/>
              <a:t>+</a:t>
            </a:r>
            <a:r>
              <a:rPr lang="en"/>
              <a:t> contributes to tonicity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 exchanges for intracellular Na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½ NS + 40 meq KCl/L ≈ ¾ NS (77 + 40 = 112)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What do you do?  D5W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3022"/>
              <a:t>Diuretics</a:t>
            </a:r>
            <a:endParaRPr/>
          </a:p>
        </p:txBody>
      </p:sp>
      <p:sp>
        <p:nvSpPr>
          <p:cNvPr id="177" name="Google Shape;177;p29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Loop: 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Furosemide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Bumetanide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Torsemide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Ethacrynic Acid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00"/>
              <a:t>Thiazide:</a:t>
            </a:r>
            <a:r>
              <a:rPr lang="en" sz="1800"/>
              <a:t> </a:t>
            </a:r>
            <a:endParaRPr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HCTZ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Indapamide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Chlorthalidone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Metolazone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Chlorothiazide</a:t>
            </a:r>
            <a:endParaRPr sz="1000"/>
          </a:p>
        </p:txBody>
      </p:sp>
      <p:sp>
        <p:nvSpPr>
          <p:cNvPr id="178" name="Google Shape;178;p29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Potassium sparing: 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Triamterene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Amiloride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00"/>
              <a:t>Mineralocorticoid Antagonist:</a:t>
            </a:r>
            <a:r>
              <a:rPr lang="en" sz="1800"/>
              <a:t> </a:t>
            </a:r>
            <a:endParaRPr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Spironolactone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Eplerenone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Finerenone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00"/>
              <a:t>Carbonic anhydrase inhibitors:</a:t>
            </a:r>
            <a:r>
              <a:rPr lang="en" sz="1800"/>
              <a:t> </a:t>
            </a:r>
            <a:endParaRPr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Acetazolamide</a:t>
            </a:r>
            <a:endParaRPr sz="1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5</a:t>
            </a:r>
            <a:endParaRPr b="1"/>
          </a:p>
        </p:txBody>
      </p:sp>
      <p:sp>
        <p:nvSpPr>
          <p:cNvPr id="184" name="Google Shape;184;p3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61 yo female with type 2 DM, HTN, CKD; HFrEF (40%) and MI presents with </a:t>
            </a:r>
            <a:r>
              <a:rPr lang="en"/>
              <a:t>dyspnea and w</a:t>
            </a:r>
            <a:r>
              <a:rPr lang="en"/>
              <a:t>eight increase 3 kg </a:t>
            </a:r>
            <a:r>
              <a:rPr lang="en"/>
              <a:t>over</a:t>
            </a:r>
            <a:r>
              <a:rPr lang="en"/>
              <a:t> past week.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Meds:  Metoprolol, lisinopril, insulin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155/78, hr 89 rr 25 88% on RA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Mild distress, bibasilar crackles, S3 gallop 2+ pitting </a:t>
            </a:r>
            <a:r>
              <a:rPr lang="en"/>
              <a:t>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K 5.2, Co2 22, Cr 3.5 (b/l 2.0), mg 1.7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Ur Na &lt; 20 Cr 98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Loop Diuretic</a:t>
            </a:r>
            <a:endParaRPr/>
          </a:p>
        </p:txBody>
      </p:sp>
      <p:sp>
        <p:nvSpPr>
          <p:cNvPr id="190" name="Google Shape;190;p31"/>
          <p:cNvSpPr txBox="1"/>
          <p:nvPr>
            <p:ph idx="1" type="body"/>
          </p:nvPr>
        </p:nvSpPr>
        <p:spPr>
          <a:xfrm>
            <a:off x="274325" y="12747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Blocks NKCC channel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Thick ascending limb Loop of Henle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Can lead to excretion of 20-25% filtered Na</a:t>
            </a:r>
            <a:r>
              <a:rPr baseline="30000" lang="en"/>
              <a:t>+</a:t>
            </a:r>
            <a:endParaRPr baseline="30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Impairs both urinary dilution and concentration</a:t>
            </a:r>
            <a:endParaRPr/>
          </a:p>
        </p:txBody>
      </p:sp>
      <p:sp>
        <p:nvSpPr>
          <p:cNvPr id="191" name="Google Shape;191;p31"/>
          <p:cNvSpPr/>
          <p:nvPr/>
        </p:nvSpPr>
        <p:spPr>
          <a:xfrm>
            <a:off x="6261125" y="2196300"/>
            <a:ext cx="1979100" cy="16137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1"/>
          <p:cNvSpPr/>
          <p:nvPr/>
        </p:nvSpPr>
        <p:spPr>
          <a:xfrm>
            <a:off x="6441775" y="3625950"/>
            <a:ext cx="2424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1"/>
          <p:cNvSpPr/>
          <p:nvPr/>
        </p:nvSpPr>
        <p:spPr>
          <a:xfrm>
            <a:off x="6743275" y="3625950"/>
            <a:ext cx="2700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31"/>
          <p:cNvSpPr/>
          <p:nvPr/>
        </p:nvSpPr>
        <p:spPr>
          <a:xfrm>
            <a:off x="7429075" y="3625950"/>
            <a:ext cx="933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31"/>
          <p:cNvSpPr/>
          <p:nvPr/>
        </p:nvSpPr>
        <p:spPr>
          <a:xfrm>
            <a:off x="7581475" y="3625950"/>
            <a:ext cx="933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31"/>
          <p:cNvSpPr/>
          <p:nvPr/>
        </p:nvSpPr>
        <p:spPr>
          <a:xfrm>
            <a:off x="6653000" y="34227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31"/>
          <p:cNvSpPr/>
          <p:nvPr/>
        </p:nvSpPr>
        <p:spPr>
          <a:xfrm>
            <a:off x="7472225" y="34571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31"/>
          <p:cNvSpPr txBox="1"/>
          <p:nvPr/>
        </p:nvSpPr>
        <p:spPr>
          <a:xfrm>
            <a:off x="5896775" y="1077250"/>
            <a:ext cx="2661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Loop Thick Ascending Limb</a:t>
            </a:r>
            <a:endParaRPr b="1"/>
          </a:p>
        </p:txBody>
      </p:sp>
      <p:sp>
        <p:nvSpPr>
          <p:cNvPr id="199" name="Google Shape;199;p31"/>
          <p:cNvSpPr txBox="1"/>
          <p:nvPr/>
        </p:nvSpPr>
        <p:spPr>
          <a:xfrm>
            <a:off x="6201575" y="1340900"/>
            <a:ext cx="1979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Blood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Peritubular capillary</a:t>
            </a:r>
            <a:endParaRPr sz="1200"/>
          </a:p>
        </p:txBody>
      </p:sp>
      <p:sp>
        <p:nvSpPr>
          <p:cNvPr id="200" name="Google Shape;200;p31"/>
          <p:cNvSpPr txBox="1"/>
          <p:nvPr/>
        </p:nvSpPr>
        <p:spPr>
          <a:xfrm>
            <a:off x="6108725" y="4394775"/>
            <a:ext cx="2288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Urine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Tubular Lumen</a:t>
            </a:r>
            <a:endParaRPr sz="1200"/>
          </a:p>
        </p:txBody>
      </p:sp>
      <p:sp>
        <p:nvSpPr>
          <p:cNvPr id="201" name="Google Shape;201;p31"/>
          <p:cNvSpPr/>
          <p:nvPr/>
        </p:nvSpPr>
        <p:spPr>
          <a:xfrm>
            <a:off x="7427174" y="4191000"/>
            <a:ext cx="704800" cy="1668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Arial"/>
              </a:rPr>
              <a:t>ROMK</a:t>
            </a:r>
          </a:p>
        </p:txBody>
      </p:sp>
      <p:sp>
        <p:nvSpPr>
          <p:cNvPr id="202" name="Google Shape;202;p31"/>
          <p:cNvSpPr/>
          <p:nvPr/>
        </p:nvSpPr>
        <p:spPr>
          <a:xfrm>
            <a:off x="6641550" y="20526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31"/>
          <p:cNvSpPr/>
          <p:nvPr/>
        </p:nvSpPr>
        <p:spPr>
          <a:xfrm>
            <a:off x="65768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31"/>
          <p:cNvSpPr/>
          <p:nvPr/>
        </p:nvSpPr>
        <p:spPr>
          <a:xfrm>
            <a:off x="6862625" y="18569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05" name="Google Shape;205;p31"/>
          <p:cNvCxnSpPr/>
          <p:nvPr/>
        </p:nvCxnSpPr>
        <p:spPr>
          <a:xfrm>
            <a:off x="7038100" y="2942425"/>
            <a:ext cx="372900" cy="356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6" name="Google Shape;206;p31"/>
          <p:cNvSpPr/>
          <p:nvPr/>
        </p:nvSpPr>
        <p:spPr>
          <a:xfrm>
            <a:off x="6881600" y="34227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31"/>
          <p:cNvSpPr/>
          <p:nvPr/>
        </p:nvSpPr>
        <p:spPr>
          <a:xfrm>
            <a:off x="6424400" y="34227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31"/>
          <p:cNvSpPr txBox="1"/>
          <p:nvPr/>
        </p:nvSpPr>
        <p:spPr>
          <a:xfrm>
            <a:off x="6521650" y="4111275"/>
            <a:ext cx="49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2Cl</a:t>
            </a:r>
            <a:r>
              <a:rPr baseline="30000" lang="en"/>
              <a:t>-</a:t>
            </a:r>
            <a:endParaRPr baseline="30000"/>
          </a:p>
        </p:txBody>
      </p:sp>
      <p:sp>
        <p:nvSpPr>
          <p:cNvPr id="209" name="Google Shape;209;p31"/>
          <p:cNvSpPr txBox="1"/>
          <p:nvPr/>
        </p:nvSpPr>
        <p:spPr>
          <a:xfrm>
            <a:off x="6111050" y="3965475"/>
            <a:ext cx="49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10" name="Google Shape;210;p31"/>
          <p:cNvSpPr txBox="1"/>
          <p:nvPr/>
        </p:nvSpPr>
        <p:spPr>
          <a:xfrm>
            <a:off x="6953750" y="3962475"/>
            <a:ext cx="38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11" name="Google Shape;211;p31"/>
          <p:cNvSpPr txBox="1"/>
          <p:nvPr/>
        </p:nvSpPr>
        <p:spPr>
          <a:xfrm>
            <a:off x="5466925" y="3582950"/>
            <a:ext cx="952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NKCC</a:t>
            </a:r>
            <a:endParaRPr b="1" sz="1800"/>
          </a:p>
        </p:txBody>
      </p:sp>
      <p:sp>
        <p:nvSpPr>
          <p:cNvPr id="212" name="Google Shape;212;p31"/>
          <p:cNvSpPr/>
          <p:nvPr/>
        </p:nvSpPr>
        <p:spPr>
          <a:xfrm>
            <a:off x="7027800" y="2852500"/>
            <a:ext cx="502200" cy="5022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31"/>
          <p:cNvSpPr/>
          <p:nvPr/>
        </p:nvSpPr>
        <p:spPr>
          <a:xfrm>
            <a:off x="7632150" y="20526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31"/>
          <p:cNvSpPr/>
          <p:nvPr/>
        </p:nvSpPr>
        <p:spPr>
          <a:xfrm>
            <a:off x="78722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31"/>
          <p:cNvSpPr txBox="1"/>
          <p:nvPr/>
        </p:nvSpPr>
        <p:spPr>
          <a:xfrm>
            <a:off x="7727175" y="2448700"/>
            <a:ext cx="4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</a:t>
            </a:r>
            <a:r>
              <a:rPr baseline="30000" lang="en"/>
              <a:t>-</a:t>
            </a:r>
            <a:endParaRPr baseline="30000"/>
          </a:p>
        </p:txBody>
      </p:sp>
      <p:sp>
        <p:nvSpPr>
          <p:cNvPr id="216" name="Google Shape;216;p31"/>
          <p:cNvSpPr/>
          <p:nvPr/>
        </p:nvSpPr>
        <p:spPr>
          <a:xfrm>
            <a:off x="8405600" y="1974975"/>
            <a:ext cx="144300" cy="1835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31"/>
          <p:cNvSpPr txBox="1"/>
          <p:nvPr/>
        </p:nvSpPr>
        <p:spPr>
          <a:xfrm>
            <a:off x="8273575" y="3786225"/>
            <a:ext cx="55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</a:t>
            </a:r>
            <a:r>
              <a:rPr baseline="30000" lang="en"/>
              <a:t>2+</a:t>
            </a:r>
            <a:endParaRPr baseline="30000"/>
          </a:p>
        </p:txBody>
      </p:sp>
      <p:sp>
        <p:nvSpPr>
          <p:cNvPr id="218" name="Google Shape;218;p31"/>
          <p:cNvSpPr txBox="1"/>
          <p:nvPr/>
        </p:nvSpPr>
        <p:spPr>
          <a:xfrm>
            <a:off x="7547550" y="3195725"/>
            <a:ext cx="372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19" name="Google Shape;219;p31"/>
          <p:cNvSpPr txBox="1"/>
          <p:nvPr/>
        </p:nvSpPr>
        <p:spPr>
          <a:xfrm>
            <a:off x="6078800" y="2224300"/>
            <a:ext cx="60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3Na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20" name="Google Shape;220;p31"/>
          <p:cNvSpPr txBox="1"/>
          <p:nvPr/>
        </p:nvSpPr>
        <p:spPr>
          <a:xfrm>
            <a:off x="6952050" y="1868475"/>
            <a:ext cx="52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2K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21" name="Google Shape;221;p31"/>
          <p:cNvSpPr txBox="1"/>
          <p:nvPr/>
        </p:nvSpPr>
        <p:spPr>
          <a:xfrm>
            <a:off x="5118400" y="1753800"/>
            <a:ext cx="139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Na</a:t>
            </a:r>
            <a:r>
              <a:rPr b="1" baseline="30000" lang="en"/>
              <a:t>+ </a:t>
            </a:r>
            <a:r>
              <a:rPr b="1" lang="en"/>
              <a:t>K</a:t>
            </a:r>
            <a:r>
              <a:rPr b="1" baseline="30000" lang="en"/>
              <a:t>+ </a:t>
            </a:r>
            <a:r>
              <a:rPr b="1" lang="en"/>
              <a:t>ATPase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Disclosure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Some questions modified from ASN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KSAP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Loop Diuretic</a:t>
            </a:r>
            <a:endParaRPr b="1"/>
          </a:p>
        </p:txBody>
      </p:sp>
      <p:sp>
        <p:nvSpPr>
          <p:cNvPr id="227" name="Google Shape;227;p32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Uses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Edematous </a:t>
            </a:r>
            <a:r>
              <a:rPr lang="en"/>
              <a:t>states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</a:t>
            </a:r>
            <a:r>
              <a:rPr lang="en"/>
              <a:t>yponatremia (hypervolemic or euvolemic - SIADH)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HTN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Hyperkalemia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Hypercalciuria</a:t>
            </a:r>
            <a:endParaRPr/>
          </a:p>
        </p:txBody>
      </p:sp>
      <p:sp>
        <p:nvSpPr>
          <p:cNvPr id="228" name="Google Shape;228;p32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Adverse effects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Hypokalemia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Metabolic alkalosis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Ototoxicity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Hypercalciuria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Contain sulfa (except ethacrynic acid)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6</a:t>
            </a:r>
            <a:endParaRPr b="1"/>
          </a:p>
        </p:txBody>
      </p:sp>
      <p:sp>
        <p:nvSpPr>
          <p:cNvPr id="234" name="Google Shape;234;p33"/>
          <p:cNvSpPr txBox="1"/>
          <p:nvPr>
            <p:ph idx="1" type="body"/>
          </p:nvPr>
        </p:nvSpPr>
        <p:spPr>
          <a:xfrm>
            <a:off x="356550" y="12448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48 yo male referred for “resistant”  HTN. Home and office BP readings range from 145-165/ 86-94 despite </a:t>
            </a:r>
            <a:r>
              <a:rPr lang="en"/>
              <a:t>treatment</a:t>
            </a:r>
            <a:r>
              <a:rPr lang="en"/>
              <a:t> with amlodipine, metoprolol and valsartan.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PMH: HTN, hyperlipidemia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154/88; HR 72 otherwise unremarkable, including neg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Labs: BMP wnl; UA negative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medication do you add?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Thiazide diuretic</a:t>
            </a:r>
            <a:endParaRPr/>
          </a:p>
        </p:txBody>
      </p:sp>
      <p:sp>
        <p:nvSpPr>
          <p:cNvPr id="240" name="Google Shape;240;p3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Blocks Na Cl cotransporter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Distal convoluted tubule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Inhibits reabsorption of 3-5% of filtered Na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Impair urinary dilution (medulla)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Increases calcium resorption </a:t>
            </a:r>
            <a:endParaRPr baseline="30000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34"/>
          <p:cNvSpPr/>
          <p:nvPr/>
        </p:nvSpPr>
        <p:spPr>
          <a:xfrm>
            <a:off x="6640175" y="2172750"/>
            <a:ext cx="1979100" cy="16137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34"/>
          <p:cNvSpPr txBox="1"/>
          <p:nvPr/>
        </p:nvSpPr>
        <p:spPr>
          <a:xfrm>
            <a:off x="6430275" y="1077250"/>
            <a:ext cx="2380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Distal Convoluted Tubule</a:t>
            </a:r>
            <a:endParaRPr b="1"/>
          </a:p>
        </p:txBody>
      </p:sp>
      <p:sp>
        <p:nvSpPr>
          <p:cNvPr id="243" name="Google Shape;243;p34"/>
          <p:cNvSpPr txBox="1"/>
          <p:nvPr/>
        </p:nvSpPr>
        <p:spPr>
          <a:xfrm>
            <a:off x="6811175" y="1340900"/>
            <a:ext cx="1637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Blood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Peritubular capillary</a:t>
            </a:r>
            <a:endParaRPr sz="1200"/>
          </a:p>
        </p:txBody>
      </p:sp>
      <p:sp>
        <p:nvSpPr>
          <p:cNvPr id="244" name="Google Shape;244;p34"/>
          <p:cNvSpPr txBox="1"/>
          <p:nvPr/>
        </p:nvSpPr>
        <p:spPr>
          <a:xfrm>
            <a:off x="6819475" y="4411725"/>
            <a:ext cx="1579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Urine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Tubular Lumen</a:t>
            </a:r>
            <a:endParaRPr sz="1200"/>
          </a:p>
        </p:txBody>
      </p:sp>
      <p:sp>
        <p:nvSpPr>
          <p:cNvPr id="245" name="Google Shape;245;p34"/>
          <p:cNvSpPr/>
          <p:nvPr/>
        </p:nvSpPr>
        <p:spPr>
          <a:xfrm>
            <a:off x="6793950" y="20526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34"/>
          <p:cNvSpPr/>
          <p:nvPr/>
        </p:nvSpPr>
        <p:spPr>
          <a:xfrm>
            <a:off x="67292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34"/>
          <p:cNvSpPr/>
          <p:nvPr/>
        </p:nvSpPr>
        <p:spPr>
          <a:xfrm>
            <a:off x="7015025" y="18569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34"/>
          <p:cNvSpPr/>
          <p:nvPr/>
        </p:nvSpPr>
        <p:spPr>
          <a:xfrm>
            <a:off x="7022550" y="36528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34"/>
          <p:cNvSpPr/>
          <p:nvPr/>
        </p:nvSpPr>
        <p:spPr>
          <a:xfrm>
            <a:off x="6957800" y="34989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34"/>
          <p:cNvSpPr/>
          <p:nvPr/>
        </p:nvSpPr>
        <p:spPr>
          <a:xfrm>
            <a:off x="7262600" y="34989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34"/>
          <p:cNvSpPr txBox="1"/>
          <p:nvPr/>
        </p:nvSpPr>
        <p:spPr>
          <a:xfrm>
            <a:off x="6640800" y="4077075"/>
            <a:ext cx="52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52" name="Google Shape;252;p34"/>
          <p:cNvSpPr txBox="1"/>
          <p:nvPr/>
        </p:nvSpPr>
        <p:spPr>
          <a:xfrm>
            <a:off x="7260500" y="4077075"/>
            <a:ext cx="44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</a:t>
            </a:r>
            <a:r>
              <a:rPr baseline="30000" lang="en"/>
              <a:t>-</a:t>
            </a:r>
            <a:endParaRPr baseline="30000"/>
          </a:p>
        </p:txBody>
      </p:sp>
      <p:sp>
        <p:nvSpPr>
          <p:cNvPr id="253" name="Google Shape;253;p34"/>
          <p:cNvSpPr txBox="1"/>
          <p:nvPr/>
        </p:nvSpPr>
        <p:spPr>
          <a:xfrm>
            <a:off x="6260925" y="3744450"/>
            <a:ext cx="622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NCC</a:t>
            </a:r>
            <a:endParaRPr b="1"/>
          </a:p>
        </p:txBody>
      </p:sp>
      <p:sp>
        <p:nvSpPr>
          <p:cNvPr id="254" name="Google Shape;254;p34"/>
          <p:cNvSpPr txBox="1"/>
          <p:nvPr/>
        </p:nvSpPr>
        <p:spPr>
          <a:xfrm>
            <a:off x="5270800" y="1830000"/>
            <a:ext cx="139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Na</a:t>
            </a:r>
            <a:r>
              <a:rPr b="1" baseline="30000" lang="en"/>
              <a:t>+ </a:t>
            </a:r>
            <a:r>
              <a:rPr b="1" lang="en"/>
              <a:t>K</a:t>
            </a:r>
            <a:r>
              <a:rPr b="1" baseline="30000" lang="en"/>
              <a:t>+ </a:t>
            </a:r>
            <a:r>
              <a:rPr b="1" lang="en"/>
              <a:t>ATPase</a:t>
            </a:r>
            <a:endParaRPr b="1"/>
          </a:p>
        </p:txBody>
      </p:sp>
      <p:sp>
        <p:nvSpPr>
          <p:cNvPr id="255" name="Google Shape;255;p34"/>
          <p:cNvSpPr txBox="1"/>
          <p:nvPr/>
        </p:nvSpPr>
        <p:spPr>
          <a:xfrm>
            <a:off x="6536000" y="2452900"/>
            <a:ext cx="60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3Na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56" name="Google Shape;256;p34"/>
          <p:cNvSpPr txBox="1"/>
          <p:nvPr/>
        </p:nvSpPr>
        <p:spPr>
          <a:xfrm>
            <a:off x="7104450" y="1792275"/>
            <a:ext cx="52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2K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57" name="Google Shape;257;p34"/>
          <p:cNvSpPr/>
          <p:nvPr/>
        </p:nvSpPr>
        <p:spPr>
          <a:xfrm>
            <a:off x="8241750" y="20526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34"/>
          <p:cNvSpPr/>
          <p:nvPr/>
        </p:nvSpPr>
        <p:spPr>
          <a:xfrm>
            <a:off x="81770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34"/>
          <p:cNvSpPr/>
          <p:nvPr/>
        </p:nvSpPr>
        <p:spPr>
          <a:xfrm>
            <a:off x="8462825" y="18569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34"/>
          <p:cNvSpPr txBox="1"/>
          <p:nvPr/>
        </p:nvSpPr>
        <p:spPr>
          <a:xfrm>
            <a:off x="8557700" y="1677550"/>
            <a:ext cx="622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3Na</a:t>
            </a:r>
            <a:r>
              <a:rPr baseline="30000" lang="en"/>
              <a:t>+</a:t>
            </a: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1" name="Google Shape;261;p34"/>
          <p:cNvSpPr txBox="1"/>
          <p:nvPr/>
        </p:nvSpPr>
        <p:spPr>
          <a:xfrm>
            <a:off x="8002000" y="2441550"/>
            <a:ext cx="52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Ca</a:t>
            </a:r>
            <a:r>
              <a:rPr baseline="30000" lang="en">
                <a:latin typeface="Roboto"/>
                <a:ea typeface="Roboto"/>
                <a:cs typeface="Roboto"/>
                <a:sym typeface="Roboto"/>
              </a:rPr>
              <a:t>++</a:t>
            </a:r>
            <a:endParaRPr baseline="30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2" name="Google Shape;262;p34"/>
          <p:cNvSpPr/>
          <p:nvPr/>
        </p:nvSpPr>
        <p:spPr>
          <a:xfrm>
            <a:off x="7962475" y="3625950"/>
            <a:ext cx="933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a</a:t>
            </a:r>
            <a:r>
              <a:rPr baseline="30000" lang="en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++</a:t>
            </a:r>
            <a:endParaRPr/>
          </a:p>
        </p:txBody>
      </p:sp>
      <p:sp>
        <p:nvSpPr>
          <p:cNvPr id="263" name="Google Shape;263;p34"/>
          <p:cNvSpPr/>
          <p:nvPr/>
        </p:nvSpPr>
        <p:spPr>
          <a:xfrm>
            <a:off x="8114875" y="3625950"/>
            <a:ext cx="933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34"/>
          <p:cNvSpPr/>
          <p:nvPr/>
        </p:nvSpPr>
        <p:spPr>
          <a:xfrm>
            <a:off x="8024600" y="34989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34"/>
          <p:cNvSpPr txBox="1"/>
          <p:nvPr/>
        </p:nvSpPr>
        <p:spPr>
          <a:xfrm>
            <a:off x="7924350" y="4112275"/>
            <a:ext cx="52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Ca</a:t>
            </a:r>
            <a:r>
              <a:rPr baseline="30000" lang="en">
                <a:latin typeface="Roboto"/>
                <a:ea typeface="Roboto"/>
                <a:cs typeface="Roboto"/>
                <a:sym typeface="Roboto"/>
              </a:rPr>
              <a:t>++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6" name="Google Shape;266;p34"/>
          <p:cNvSpPr txBox="1"/>
          <p:nvPr/>
        </p:nvSpPr>
        <p:spPr>
          <a:xfrm>
            <a:off x="8188025" y="3660625"/>
            <a:ext cx="803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TRPV5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7" name="Google Shape;267;p34"/>
          <p:cNvSpPr/>
          <p:nvPr/>
        </p:nvSpPr>
        <p:spPr>
          <a:xfrm>
            <a:off x="7581475" y="2025750"/>
            <a:ext cx="933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34"/>
          <p:cNvSpPr/>
          <p:nvPr/>
        </p:nvSpPr>
        <p:spPr>
          <a:xfrm>
            <a:off x="7733875" y="2025750"/>
            <a:ext cx="933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4"/>
          <p:cNvSpPr txBox="1"/>
          <p:nvPr/>
        </p:nvSpPr>
        <p:spPr>
          <a:xfrm>
            <a:off x="7497950" y="2445500"/>
            <a:ext cx="44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</a:t>
            </a:r>
            <a:r>
              <a:rPr baseline="30000" lang="en"/>
              <a:t>-</a:t>
            </a: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70" name="Google Shape;270;p34"/>
          <p:cNvSpPr/>
          <p:nvPr/>
        </p:nvSpPr>
        <p:spPr>
          <a:xfrm>
            <a:off x="76436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Thiazide diuretic</a:t>
            </a:r>
            <a:endParaRPr/>
          </a:p>
        </p:txBody>
      </p:sp>
      <p:sp>
        <p:nvSpPr>
          <p:cNvPr id="276" name="Google Shape;276;p3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Uses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HTN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Add on for edematous states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Nephrolithiasis (Hypercalciuria)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Nephrogenic Diabetes Insipidus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3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Adverse Effects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Hypokalemia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Metabolic Alkalosis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Hyponatremia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Hyperuricemia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Hyperglycemia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Contains Sulfa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7</a:t>
            </a:r>
            <a:endParaRPr b="1"/>
          </a:p>
        </p:txBody>
      </p:sp>
      <p:sp>
        <p:nvSpPr>
          <p:cNvPr id="283" name="Google Shape;283;p3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77 yo male admitted to cardiac ICU for acute </a:t>
            </a:r>
            <a:r>
              <a:rPr lang="en"/>
              <a:t>exacerbation</a:t>
            </a:r>
            <a:r>
              <a:rPr lang="en"/>
              <a:t> of CHF.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PMH: Cardiomyopathy EF 35%; Type 2 DM; HTN; </a:t>
            </a:r>
            <a:r>
              <a:rPr lang="en"/>
              <a:t>depression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Meds: Insulin; amlodipine; </a:t>
            </a:r>
            <a:r>
              <a:rPr lang="en"/>
              <a:t>bumetanide</a:t>
            </a:r>
            <a:r>
              <a:rPr lang="en"/>
              <a:t>; lisinopril; carvedilol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138/84, HR 84, + JVD, bilateral crackles, S3 gallop, 2+ pitting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Labs: Na 142, K 3.9, CO2 28, BUN 29, Cr 1.8, BNP 800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Treated with IV </a:t>
            </a:r>
            <a:r>
              <a:rPr lang="en"/>
              <a:t>bumetanide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7 (cont)</a:t>
            </a:r>
            <a:endParaRPr b="1"/>
          </a:p>
        </p:txBody>
      </p:sp>
      <p:sp>
        <p:nvSpPr>
          <p:cNvPr id="289" name="Google Shape;289;p3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days later.  Clinically improved with increased urine output and improved dyspnea.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 140, K 3.1, CO2 38, BUN 8, Cr 0.6, Mg 1.5, BNP 450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pH 7.50, pCO2 50, pO2 88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do you do next?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Mineralocorticoid</a:t>
            </a:r>
            <a:r>
              <a:rPr b="1" lang="en"/>
              <a:t> Antagonists</a:t>
            </a:r>
            <a:endParaRPr b="1"/>
          </a:p>
        </p:txBody>
      </p:sp>
      <p:sp>
        <p:nvSpPr>
          <p:cNvPr id="295" name="Google Shape;295;p3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Blocks </a:t>
            </a:r>
            <a:r>
              <a:rPr b="1" lang="en"/>
              <a:t>Mineralocorticoid</a:t>
            </a:r>
            <a:r>
              <a:rPr b="1" lang="en"/>
              <a:t> Receptor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Aldosterone Sensitive Distal Nephron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(Connecting Tubule and Collecting Duct)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Excretion of 1-2% of filtered Na</a:t>
            </a:r>
            <a:r>
              <a:rPr baseline="30000" lang="en"/>
              <a:t>+</a:t>
            </a:r>
            <a:endParaRPr baseline="30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96" name="Google Shape;296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1150" y="1229875"/>
            <a:ext cx="5032850" cy="361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Mineralocorticoid Antagonists</a:t>
            </a:r>
            <a:endParaRPr/>
          </a:p>
        </p:txBody>
      </p:sp>
      <p:sp>
        <p:nvSpPr>
          <p:cNvPr id="302" name="Google Shape;302;p39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Uses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Hyperaldosteronism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Resistant HTN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Heart Failure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Hypokalemia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Proteinuria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3" name="Google Shape;303;p39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Adverse effects</a:t>
            </a:r>
            <a:endParaRPr b="1" sz="1800"/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SzPts val="1000"/>
              <a:buChar char="●"/>
            </a:pPr>
            <a:r>
              <a:rPr lang="en"/>
              <a:t>Hyperkalemia</a:t>
            </a:r>
            <a:endParaRPr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/>
              <a:t>Gynecomastia</a:t>
            </a:r>
            <a:endParaRPr sz="1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8</a:t>
            </a:r>
            <a:endParaRPr b="1"/>
          </a:p>
        </p:txBody>
      </p:sp>
      <p:sp>
        <p:nvSpPr>
          <p:cNvPr id="309" name="Google Shape;309;p4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52 yo female with recurrent </a:t>
            </a:r>
            <a:r>
              <a:rPr lang="en"/>
              <a:t>nephrolithiasis</a:t>
            </a:r>
            <a:r>
              <a:rPr lang="en"/>
              <a:t>.  Evaluation shows medullary sponge kidney with hypercalciuria.  24 hour urine calcium 310 mg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Treatment initiated with thiazide diuretic.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Follow up 24 hour urine calcium improved to 160 mg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Potassium 3.2.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are your options?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Potassium Sparing Diuretic</a:t>
            </a:r>
            <a:endParaRPr b="1"/>
          </a:p>
        </p:txBody>
      </p:sp>
      <p:sp>
        <p:nvSpPr>
          <p:cNvPr id="315" name="Google Shape;315;p4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Blocks ENaC channel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Aldosterone Sensitive Distal Nephron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(Connecting Tubule and Collecting Duct)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Excretion of 1-2% of filtered Na</a:t>
            </a:r>
            <a:r>
              <a:rPr baseline="30000" lang="en"/>
              <a:t>+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  <p:pic>
        <p:nvPicPr>
          <p:cNvPr id="316" name="Google Shape;316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53950" y="1181200"/>
            <a:ext cx="5032850" cy="361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IVF</a:t>
            </a:r>
            <a:endParaRPr b="1"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Isotonic: </a:t>
            </a:r>
            <a:endParaRPr b="1"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Normal Saline (NS, 0.9% Sodium Chloride) - </a:t>
            </a:r>
            <a:r>
              <a:rPr lang="en"/>
              <a:t>with or without D5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Lactated</a:t>
            </a:r>
            <a:r>
              <a:rPr lang="en"/>
              <a:t> Ringers (LR) - </a:t>
            </a:r>
            <a:r>
              <a:rPr lang="en"/>
              <a:t>with or without D5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Plasmalyte - with or without D5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Hypotonic: </a:t>
            </a:r>
            <a:endParaRPr b="1"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½ Normal Saline (½ NS, 0.45% Sodium Chloride) - with or without D5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D5 ¼ NS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D5W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Hypertonic: </a:t>
            </a:r>
            <a:endParaRPr b="1"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3% Saline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Potassium Sparing Diuretic</a:t>
            </a:r>
            <a:endParaRPr/>
          </a:p>
        </p:txBody>
      </p:sp>
      <p:sp>
        <p:nvSpPr>
          <p:cNvPr id="322" name="Google Shape;322;p42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Uses</a:t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Hypokalemia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Hypomagnesemia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Lithium Induced Nephrogenic Diabetes Insipidus</a:t>
            </a:r>
            <a:endParaRPr/>
          </a:p>
        </p:txBody>
      </p:sp>
      <p:sp>
        <p:nvSpPr>
          <p:cNvPr id="323" name="Google Shape;323;p42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Adverse effects</a:t>
            </a:r>
            <a:endParaRPr b="1" sz="18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Triamterene</a:t>
            </a:r>
            <a:endParaRPr sz="16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400"/>
              <a:t>Associated with drug induced stones</a:t>
            </a:r>
            <a:endParaRPr sz="18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Amiloride</a:t>
            </a:r>
            <a:endParaRPr b="1" sz="1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4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7 (redo)</a:t>
            </a:r>
            <a:endParaRPr/>
          </a:p>
        </p:txBody>
      </p:sp>
      <p:sp>
        <p:nvSpPr>
          <p:cNvPr id="329" name="Google Shape;329;p4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days later.  Clinically improved with increased urine output and improved dyspnea.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 140, K 4.2, CO2 46, BUN 8, Cr 0.6, Mg 1.5, BNP 450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pH 7.57, pCO2 52, pO2 88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do you do next?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4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Carbonic Anhydrase Inhibitor</a:t>
            </a:r>
            <a:endParaRPr b="1"/>
          </a:p>
        </p:txBody>
      </p:sp>
      <p:sp>
        <p:nvSpPr>
          <p:cNvPr id="335" name="Google Shape;335;p4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Blocks Carbonic Anhydrase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Proximal Convoluted Tubule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 allows </a:t>
            </a: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conversion</a:t>
            </a: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to H</a:t>
            </a:r>
            <a:r>
              <a:rPr baseline="-250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CO3</a:t>
            </a:r>
            <a:r>
              <a:rPr baseline="300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  </a:t>
            </a: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 H</a:t>
            </a:r>
            <a:r>
              <a:rPr baseline="-250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+ CO</a:t>
            </a:r>
            <a:r>
              <a:rPr baseline="-250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aseline="-25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aseline="-25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60 - 65 % Filtered Na</a:t>
            </a:r>
            <a:r>
              <a:rPr baseline="30000" lang="en">
                <a:solidFill>
                  <a:srgbClr val="000000"/>
                </a:solidFill>
              </a:rPr>
              <a:t>+</a:t>
            </a:r>
            <a:r>
              <a:rPr lang="en">
                <a:solidFill>
                  <a:srgbClr val="000000"/>
                </a:solidFill>
              </a:rPr>
              <a:t> </a:t>
            </a:r>
            <a:r>
              <a:rPr lang="en">
                <a:solidFill>
                  <a:srgbClr val="000000"/>
                </a:solidFill>
              </a:rPr>
              <a:t>reabsorbed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Modest diuretic effect (majority of non reabsorbed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Fluid reabsorbed by loop of henle)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36" name="Google Shape;336;p44"/>
          <p:cNvSpPr/>
          <p:nvPr/>
        </p:nvSpPr>
        <p:spPr>
          <a:xfrm>
            <a:off x="6106775" y="2172750"/>
            <a:ext cx="1979100" cy="16137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44"/>
          <p:cNvSpPr txBox="1"/>
          <p:nvPr/>
        </p:nvSpPr>
        <p:spPr>
          <a:xfrm>
            <a:off x="5179550" y="1077250"/>
            <a:ext cx="3098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Proximal Convoluted Tubule</a:t>
            </a:r>
            <a:endParaRPr b="1"/>
          </a:p>
        </p:txBody>
      </p:sp>
      <p:sp>
        <p:nvSpPr>
          <p:cNvPr id="338" name="Google Shape;338;p44"/>
          <p:cNvSpPr txBox="1"/>
          <p:nvPr/>
        </p:nvSpPr>
        <p:spPr>
          <a:xfrm>
            <a:off x="5569525" y="1340900"/>
            <a:ext cx="2516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Blood: Peritubular capillary</a:t>
            </a:r>
            <a:endParaRPr sz="1200"/>
          </a:p>
        </p:txBody>
      </p:sp>
      <p:sp>
        <p:nvSpPr>
          <p:cNvPr id="339" name="Google Shape;339;p44"/>
          <p:cNvSpPr txBox="1"/>
          <p:nvPr/>
        </p:nvSpPr>
        <p:spPr>
          <a:xfrm>
            <a:off x="5927000" y="4411725"/>
            <a:ext cx="2070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Urine: Tubular Lumen</a:t>
            </a:r>
            <a:endParaRPr sz="1200"/>
          </a:p>
        </p:txBody>
      </p:sp>
      <p:sp>
        <p:nvSpPr>
          <p:cNvPr id="340" name="Google Shape;340;p44"/>
          <p:cNvSpPr/>
          <p:nvPr/>
        </p:nvSpPr>
        <p:spPr>
          <a:xfrm>
            <a:off x="7555950" y="20526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44"/>
          <p:cNvSpPr/>
          <p:nvPr/>
        </p:nvSpPr>
        <p:spPr>
          <a:xfrm>
            <a:off x="74912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44"/>
          <p:cNvSpPr/>
          <p:nvPr/>
        </p:nvSpPr>
        <p:spPr>
          <a:xfrm>
            <a:off x="7777025" y="18569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44"/>
          <p:cNvSpPr/>
          <p:nvPr/>
        </p:nvSpPr>
        <p:spPr>
          <a:xfrm>
            <a:off x="6260550" y="36528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44"/>
          <p:cNvSpPr/>
          <p:nvPr/>
        </p:nvSpPr>
        <p:spPr>
          <a:xfrm>
            <a:off x="6195800" y="34989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44"/>
          <p:cNvSpPr txBox="1"/>
          <p:nvPr/>
        </p:nvSpPr>
        <p:spPr>
          <a:xfrm>
            <a:off x="6107400" y="4077075"/>
            <a:ext cx="525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Na</a:t>
            </a:r>
            <a:r>
              <a:rPr baseline="30000" lang="en" sz="1200"/>
              <a:t>+</a:t>
            </a:r>
            <a:endParaRPr baseline="30000" sz="1200"/>
          </a:p>
        </p:txBody>
      </p:sp>
      <p:sp>
        <p:nvSpPr>
          <p:cNvPr id="346" name="Google Shape;346;p44"/>
          <p:cNvSpPr txBox="1"/>
          <p:nvPr/>
        </p:nvSpPr>
        <p:spPr>
          <a:xfrm>
            <a:off x="6346100" y="3162675"/>
            <a:ext cx="444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</a:t>
            </a:r>
            <a:r>
              <a:rPr b="1" baseline="30000" lang="en" sz="1200"/>
              <a:t>+</a:t>
            </a:r>
            <a:endParaRPr b="1" baseline="30000" sz="1200"/>
          </a:p>
        </p:txBody>
      </p:sp>
      <p:sp>
        <p:nvSpPr>
          <p:cNvPr id="347" name="Google Shape;347;p44"/>
          <p:cNvSpPr txBox="1"/>
          <p:nvPr/>
        </p:nvSpPr>
        <p:spPr>
          <a:xfrm>
            <a:off x="5612850" y="3744450"/>
            <a:ext cx="73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NHE3</a:t>
            </a:r>
            <a:endParaRPr b="1"/>
          </a:p>
        </p:txBody>
      </p:sp>
      <p:sp>
        <p:nvSpPr>
          <p:cNvPr id="348" name="Google Shape;348;p44"/>
          <p:cNvSpPr txBox="1"/>
          <p:nvPr/>
        </p:nvSpPr>
        <p:spPr>
          <a:xfrm>
            <a:off x="7785400" y="1525200"/>
            <a:ext cx="139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Na</a:t>
            </a:r>
            <a:r>
              <a:rPr b="1" baseline="30000" lang="en"/>
              <a:t>+ </a:t>
            </a:r>
            <a:r>
              <a:rPr b="1" lang="en"/>
              <a:t>K</a:t>
            </a:r>
            <a:r>
              <a:rPr b="1" baseline="30000" lang="en"/>
              <a:t>+ </a:t>
            </a:r>
            <a:r>
              <a:rPr b="1" lang="en"/>
              <a:t>ATPase</a:t>
            </a:r>
            <a:endParaRPr b="1"/>
          </a:p>
        </p:txBody>
      </p:sp>
      <p:sp>
        <p:nvSpPr>
          <p:cNvPr id="349" name="Google Shape;349;p44"/>
          <p:cNvSpPr txBox="1"/>
          <p:nvPr/>
        </p:nvSpPr>
        <p:spPr>
          <a:xfrm>
            <a:off x="7221800" y="2376700"/>
            <a:ext cx="601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3Na</a:t>
            </a:r>
            <a:r>
              <a:rPr baseline="30000" lang="en" sz="1200"/>
              <a:t>+</a:t>
            </a:r>
            <a:endParaRPr baseline="30000" sz="1200"/>
          </a:p>
        </p:txBody>
      </p:sp>
      <p:sp>
        <p:nvSpPr>
          <p:cNvPr id="350" name="Google Shape;350;p44"/>
          <p:cNvSpPr txBox="1"/>
          <p:nvPr/>
        </p:nvSpPr>
        <p:spPr>
          <a:xfrm>
            <a:off x="7866450" y="1792275"/>
            <a:ext cx="522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2K</a:t>
            </a:r>
            <a:r>
              <a:rPr baseline="30000" lang="en" sz="1200"/>
              <a:t>+</a:t>
            </a:r>
            <a:endParaRPr baseline="30000" sz="1200"/>
          </a:p>
        </p:txBody>
      </p:sp>
      <p:sp>
        <p:nvSpPr>
          <p:cNvPr id="351" name="Google Shape;351;p44"/>
          <p:cNvSpPr/>
          <p:nvPr/>
        </p:nvSpPr>
        <p:spPr>
          <a:xfrm>
            <a:off x="6184350" y="20526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44"/>
          <p:cNvSpPr/>
          <p:nvPr/>
        </p:nvSpPr>
        <p:spPr>
          <a:xfrm>
            <a:off x="64244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44"/>
          <p:cNvSpPr/>
          <p:nvPr/>
        </p:nvSpPr>
        <p:spPr>
          <a:xfrm>
            <a:off x="7796000" y="3514575"/>
            <a:ext cx="144300" cy="4002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44"/>
          <p:cNvSpPr txBox="1"/>
          <p:nvPr/>
        </p:nvSpPr>
        <p:spPr>
          <a:xfrm>
            <a:off x="6890525" y="4076525"/>
            <a:ext cx="444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Cl</a:t>
            </a:r>
            <a:r>
              <a:rPr baseline="30000" lang="en" sz="1200"/>
              <a:t>-</a:t>
            </a:r>
            <a:endParaRPr baseline="30000" sz="1200"/>
          </a:p>
        </p:txBody>
      </p:sp>
      <p:sp>
        <p:nvSpPr>
          <p:cNvPr id="355" name="Google Shape;355;p44"/>
          <p:cNvSpPr txBox="1"/>
          <p:nvPr/>
        </p:nvSpPr>
        <p:spPr>
          <a:xfrm rot="-1399">
            <a:off x="7097524" y="3257424"/>
            <a:ext cx="737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Base</a:t>
            </a:r>
            <a:r>
              <a:rPr baseline="30000" lang="en" sz="1200"/>
              <a:t>-</a:t>
            </a:r>
            <a:endParaRPr baseline="30000" sz="1200"/>
          </a:p>
        </p:txBody>
      </p:sp>
      <p:sp>
        <p:nvSpPr>
          <p:cNvPr id="356" name="Google Shape;356;p44"/>
          <p:cNvSpPr txBox="1"/>
          <p:nvPr/>
        </p:nvSpPr>
        <p:spPr>
          <a:xfrm>
            <a:off x="6234200" y="2514425"/>
            <a:ext cx="761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HCO3</a:t>
            </a:r>
            <a:r>
              <a:rPr b="1" baseline="30000" lang="en" sz="1200"/>
              <a:t>-</a:t>
            </a:r>
            <a:endParaRPr b="1" baseline="30000" sz="1200"/>
          </a:p>
        </p:txBody>
      </p:sp>
      <p:sp>
        <p:nvSpPr>
          <p:cNvPr id="357" name="Google Shape;357;p44"/>
          <p:cNvSpPr/>
          <p:nvPr/>
        </p:nvSpPr>
        <p:spPr>
          <a:xfrm>
            <a:off x="6481625" y="35333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44"/>
          <p:cNvSpPr/>
          <p:nvPr/>
        </p:nvSpPr>
        <p:spPr>
          <a:xfrm>
            <a:off x="7098750" y="36528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44"/>
          <p:cNvSpPr/>
          <p:nvPr/>
        </p:nvSpPr>
        <p:spPr>
          <a:xfrm>
            <a:off x="7034000" y="34989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44"/>
          <p:cNvSpPr/>
          <p:nvPr/>
        </p:nvSpPr>
        <p:spPr>
          <a:xfrm>
            <a:off x="7319825" y="35333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44"/>
          <p:cNvSpPr txBox="1"/>
          <p:nvPr/>
        </p:nvSpPr>
        <p:spPr>
          <a:xfrm>
            <a:off x="7800050" y="2559450"/>
            <a:ext cx="5058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</a:t>
            </a:r>
            <a:r>
              <a:rPr b="1" baseline="-25000" lang="en" sz="1200"/>
              <a:t>2</a:t>
            </a:r>
            <a:r>
              <a:rPr b="1" lang="en" sz="1200"/>
              <a:t>0</a:t>
            </a:r>
            <a:endParaRPr b="1"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 + </a:t>
            </a:r>
            <a:endParaRPr b="1"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CO</a:t>
            </a:r>
            <a:r>
              <a:rPr b="1" baseline="-25000" lang="en" sz="1200"/>
              <a:t>2</a:t>
            </a:r>
            <a:endParaRPr b="1" baseline="-25000" sz="1200"/>
          </a:p>
        </p:txBody>
      </p:sp>
      <p:sp>
        <p:nvSpPr>
          <p:cNvPr id="362" name="Google Shape;362;p44"/>
          <p:cNvSpPr txBox="1"/>
          <p:nvPr/>
        </p:nvSpPr>
        <p:spPr>
          <a:xfrm>
            <a:off x="7876250" y="4159650"/>
            <a:ext cx="525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</a:t>
            </a:r>
            <a:r>
              <a:rPr b="1" baseline="-25000" lang="en" sz="1200"/>
              <a:t>2</a:t>
            </a:r>
            <a:r>
              <a:rPr b="1" lang="en" sz="1200"/>
              <a:t>0</a:t>
            </a:r>
            <a:endParaRPr b="1"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 +</a:t>
            </a:r>
            <a:endParaRPr b="1"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CO</a:t>
            </a:r>
            <a:r>
              <a:rPr b="1" baseline="-25000" lang="en" sz="1200"/>
              <a:t>2</a:t>
            </a:r>
            <a:endParaRPr b="1" baseline="-25000" sz="1200"/>
          </a:p>
        </p:txBody>
      </p:sp>
      <p:sp>
        <p:nvSpPr>
          <p:cNvPr id="363" name="Google Shape;363;p44"/>
          <p:cNvSpPr txBox="1"/>
          <p:nvPr/>
        </p:nvSpPr>
        <p:spPr>
          <a:xfrm>
            <a:off x="6920000" y="2743025"/>
            <a:ext cx="761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</a:t>
            </a:r>
            <a:r>
              <a:rPr b="1" baseline="-25000" lang="en" sz="1200"/>
              <a:t>2</a:t>
            </a:r>
            <a:r>
              <a:rPr b="1" lang="en" sz="1200"/>
              <a:t>CO3</a:t>
            </a:r>
            <a:r>
              <a:rPr b="1" baseline="30000" lang="en" sz="1200"/>
              <a:t>-</a:t>
            </a:r>
            <a:endParaRPr b="1" baseline="30000" sz="1200"/>
          </a:p>
        </p:txBody>
      </p:sp>
      <p:sp>
        <p:nvSpPr>
          <p:cNvPr id="364" name="Google Shape;364;p44"/>
          <p:cNvSpPr/>
          <p:nvPr/>
        </p:nvSpPr>
        <p:spPr>
          <a:xfrm>
            <a:off x="7585475" y="2883725"/>
            <a:ext cx="257700" cy="1536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44"/>
          <p:cNvSpPr txBox="1"/>
          <p:nvPr/>
        </p:nvSpPr>
        <p:spPr>
          <a:xfrm>
            <a:off x="6996200" y="4343225"/>
            <a:ext cx="761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</a:t>
            </a:r>
            <a:r>
              <a:rPr b="1" baseline="-25000" lang="en" sz="1200"/>
              <a:t>2</a:t>
            </a:r>
            <a:r>
              <a:rPr b="1" lang="en" sz="1200"/>
              <a:t>CO3</a:t>
            </a:r>
            <a:r>
              <a:rPr b="1" baseline="30000" lang="en" sz="1200"/>
              <a:t>-</a:t>
            </a:r>
            <a:endParaRPr b="1" baseline="30000" sz="1200"/>
          </a:p>
        </p:txBody>
      </p:sp>
      <p:sp>
        <p:nvSpPr>
          <p:cNvPr id="366" name="Google Shape;366;p44"/>
          <p:cNvSpPr txBox="1"/>
          <p:nvPr/>
        </p:nvSpPr>
        <p:spPr>
          <a:xfrm>
            <a:off x="6030575" y="4350975"/>
            <a:ext cx="835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</a:t>
            </a:r>
            <a:r>
              <a:rPr b="1" baseline="-25000" lang="en" sz="1200"/>
              <a:t>2</a:t>
            </a:r>
            <a:r>
              <a:rPr b="1" lang="en" sz="1200"/>
              <a:t>0 + H</a:t>
            </a:r>
            <a:r>
              <a:rPr b="1" baseline="30000" lang="en" sz="1200"/>
              <a:t>+</a:t>
            </a:r>
            <a:r>
              <a:rPr baseline="30000" lang="en" sz="1200"/>
              <a:t> </a:t>
            </a:r>
            <a:endParaRPr sz="1200"/>
          </a:p>
        </p:txBody>
      </p:sp>
      <p:sp>
        <p:nvSpPr>
          <p:cNvPr id="367" name="Google Shape;367;p44"/>
          <p:cNvSpPr/>
          <p:nvPr/>
        </p:nvSpPr>
        <p:spPr>
          <a:xfrm>
            <a:off x="7661675" y="4446375"/>
            <a:ext cx="257700" cy="1911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44"/>
          <p:cNvSpPr/>
          <p:nvPr/>
        </p:nvSpPr>
        <p:spPr>
          <a:xfrm>
            <a:off x="6747275" y="4446375"/>
            <a:ext cx="257700" cy="1911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44"/>
          <p:cNvSpPr/>
          <p:nvPr/>
        </p:nvSpPr>
        <p:spPr>
          <a:xfrm>
            <a:off x="6671060" y="2883735"/>
            <a:ext cx="257700" cy="1536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44"/>
          <p:cNvSpPr txBox="1"/>
          <p:nvPr/>
        </p:nvSpPr>
        <p:spPr>
          <a:xfrm>
            <a:off x="6370000" y="2790850"/>
            <a:ext cx="257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+</a:t>
            </a:r>
            <a:endParaRPr b="1" sz="12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Carbonic Anhydrase Inhibitor</a:t>
            </a:r>
            <a:endParaRPr/>
          </a:p>
        </p:txBody>
      </p:sp>
      <p:sp>
        <p:nvSpPr>
          <p:cNvPr id="376" name="Google Shape;376;p4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Uses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Metabolic Alkalosis (edematous)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Add on for CHF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Glaucoma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Altitude sickness</a:t>
            </a:r>
            <a:endParaRPr/>
          </a:p>
        </p:txBody>
      </p:sp>
      <p:sp>
        <p:nvSpPr>
          <p:cNvPr id="377" name="Google Shape;377;p4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Adverse effects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Hypokalemia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Metabolic Acidosis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Calcium Phosphate Nephrolithiasis (Topiramate)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4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46"/>
          <p:cNvSpPr txBox="1"/>
          <p:nvPr/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A3990"/>
                </a:solidFill>
                <a:latin typeface="Roboto"/>
                <a:ea typeface="Roboto"/>
                <a:cs typeface="Roboto"/>
                <a:sym typeface="Roboto"/>
              </a:rPr>
              <a:t>Questions?</a:t>
            </a:r>
            <a:endParaRPr b="1" sz="3000">
              <a:solidFill>
                <a:srgbClr val="2A399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85" name="Google Shape;385;p46"/>
          <p:cNvSpPr txBox="1"/>
          <p:nvPr/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0F0F0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BC Nephro</a:t>
            </a:r>
            <a:endParaRPr sz="1050">
              <a:solidFill>
                <a:srgbClr val="0F0F0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155CC"/>
                </a:solidFill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bcnephro.com</a:t>
            </a:r>
            <a:endParaRPr sz="1050">
              <a:solidFill>
                <a:srgbClr val="1155CC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0F0F0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Instagram</a:t>
            </a:r>
            <a:endParaRPr sz="1050">
              <a:solidFill>
                <a:srgbClr val="0F0F0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155CC"/>
                </a:solidFill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instagram.com/bcnephro/?hl=en</a:t>
            </a:r>
            <a:endParaRPr sz="1800">
              <a:solidFill>
                <a:srgbClr val="1155CC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Brian Cronin - YouTube</a:t>
            </a:r>
            <a:endParaRPr sz="1800">
              <a:solidFill>
                <a:srgbClr val="1155CC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86" name="Google Shape;386;p4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19225" y="1229876"/>
            <a:ext cx="3713075" cy="743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1</a:t>
            </a:r>
            <a:endParaRPr b="1"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65 yo male presents with dyspnea, fever and </a:t>
            </a:r>
            <a:r>
              <a:rPr lang="en"/>
              <a:t>productive</a:t>
            </a:r>
            <a:r>
              <a:rPr lang="en"/>
              <a:t> cough.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PMH: HTN, Type 2 DM, GERD, CAD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78/40 HR 124 ill appearing, decreased BS at left base, no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WBC 15.8 with left shift. CXR Left lower lobe consolidation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IVF do you give?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Physiologic vs Nonphysiologic</a:t>
            </a:r>
            <a:endParaRPr b="1"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Normal saline: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154 meq/L sodium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154 meq/L chloride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Lactated Ringers: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130 meq/L sodium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109 meq/L chloride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Plasma-lyte A: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140 meq/L sodium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98 meq/L chloride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NS associated with: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Hyperchloremic metabolic acidosis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 increase renal inflammation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 impair renal perfusion via vasoconstriction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0500" y="216525"/>
            <a:ext cx="6783178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152400"/>
            <a:ext cx="6891749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4540" y="0"/>
            <a:ext cx="6834919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486" y="0"/>
            <a:ext cx="6825028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