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29FFA2-13E5-4B7E-B3AD-64FB146A6A32}">
  <a:tblStyle styleId="{9E29FFA2-13E5-4B7E-B3AD-64FB146A6A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bc4fa3a2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bc4fa3a29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bc4d9178c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bc4d9178c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c528e408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c528e408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c528e408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c528e408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c4fa3a2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bc4fa3a2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c4fa3a29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bc4fa3a29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c4fa3a29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bc4fa3a29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c4fa3a29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bc4fa3a29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c7c50e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bc7c50e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c4d9178c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c4d9178c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e8981a48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e8981a48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c7c50e7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bc7c50e7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c7c50e7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c7c50e7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c7c50e7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c7c50e7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e8981a48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e8981a48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be8981a48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be8981a48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e8981a48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be8981a48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bc7c50e7c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bc7c50e7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c7c50e7c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c7c50e7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c4d9178c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bc4d9178c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c4fa3a2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bc4fa3a2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c4d9178c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c4d9178c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bc4d9178c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bc4d9178c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be8981a48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be8981a48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c4fa3a29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bc4fa3a29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c4fa3a29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c4fa3a29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e8981a48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e8981a48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bc528e40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bc528e40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bc528e40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bc528e40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bc4d9178c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bc4d9178c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bc4d9178c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bc4d9178c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bc4d9178c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bc4d9178c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c4fa3a2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c4fa3a2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bcnephro.com/minimal-change-disease-cause-of-nephrotic-syndrome/" TargetMode="External"/><Relationship Id="rId4" Type="http://schemas.openxmlformats.org/officeDocument/2006/relationships/hyperlink" Target="https://bcnephro.com/fsgs-focal-segmental-glomerulosclerosis/" TargetMode="External"/><Relationship Id="rId9" Type="http://schemas.openxmlformats.org/officeDocument/2006/relationships/hyperlink" Target="https://bcnephro.com/amyloidosis/" TargetMode="External"/><Relationship Id="rId5" Type="http://schemas.openxmlformats.org/officeDocument/2006/relationships/hyperlink" Target="https://bcnephro.com/membranous-nephropathy/" TargetMode="External"/><Relationship Id="rId6" Type="http://schemas.openxmlformats.org/officeDocument/2006/relationships/hyperlink" Target="https://bcnephro.com/iga-nephropathy/" TargetMode="External"/><Relationship Id="rId7" Type="http://schemas.openxmlformats.org/officeDocument/2006/relationships/hyperlink" Target="https://bcnephro.com/mpgn-membranoproliferative-glomerulonephritis/" TargetMode="External"/><Relationship Id="rId8" Type="http://schemas.openxmlformats.org/officeDocument/2006/relationships/hyperlink" Target="https://bcnephro.com/diabetic-nephropath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youtube.com/redirect?event=channel_description&amp;redir_token=QUFFLUhqbkFzcVAyZFdhNlZQREpxT2I2UkFETlY4dVJIUXxBQ3Jtc0ttbXp1NEc0VldiNFdmN05vNkhBRE4wTkJSc2FkZ2ROdVhrel8tSENEV25BeEdqQ09pUFNHZ3h3d2R4dGh4UVJPT196cVVBVXAzb2hlS2pXcTdzSnI2bjhtOFpQcmdEdlBOa1hjN1d6WWJCM0FuNGtEbw&amp;q=https%3A%2F%2Fbcnephro.com%2F" TargetMode="External"/><Relationship Id="rId4" Type="http://schemas.openxmlformats.org/officeDocument/2006/relationships/hyperlink" Target="https://www.youtube.com/redirect?event=channel_description&amp;redir_token=QUFFLUhqbHl6VzU4RTFtZlBYblJ6dDRKQmQ4X3I1SHJGQXxBQ3Jtc0tsWXdsdVQzcXo5dVoxMERDZm5GbTFaMlRUWDk4c0EtSzN4bzJtck1rUlFjaGc2TTd1dWRUMXBZclV3Ry1yd2ttem5zNnpyWWdXd0Zuc1ExVkZ0WE5sb01jMTNrbnhNQVlxdHdIcVp6ZjlyWnpTOURJSQ&amp;q=https%3A%2F%2Fwww.instagram.com%2Fbcnephro%2F%3Fhl%3Den" TargetMode="External"/><Relationship Id="rId5" Type="http://schemas.openxmlformats.org/officeDocument/2006/relationships/hyperlink" Target="https://www.youtube.com/channel/UC-vcGTDWnPi77tZ8usdus8w" TargetMode="External"/><Relationship Id="rId6"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Glomerular Diseases</a:t>
            </a:r>
            <a:endParaRPr/>
          </a:p>
        </p:txBody>
      </p:sp>
      <p:sp>
        <p:nvSpPr>
          <p:cNvPr id="86" name="Google Shape;86;p13"/>
          <p:cNvSpPr txBox="1"/>
          <p:nvPr>
            <p:ph idx="1" type="subTitle"/>
          </p:nvPr>
        </p:nvSpPr>
        <p:spPr>
          <a:xfrm>
            <a:off x="553250" y="2760771"/>
            <a:ext cx="8222100" cy="88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Brian Cronin, MD, FASN, FACP</a:t>
            </a:r>
            <a:endParaRPr/>
          </a:p>
          <a:p>
            <a:pPr indent="0" lvl="0" marL="0" rtl="0" algn="l">
              <a:spcBef>
                <a:spcPts val="0"/>
              </a:spcBef>
              <a:spcAft>
                <a:spcPts val="0"/>
              </a:spcAft>
              <a:buNone/>
            </a:pPr>
            <a:r>
              <a:rPr lang="en"/>
              <a:t>March 5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0" name="Google Shape;140;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Albumin 2.6 g/dl</a:t>
            </a:r>
            <a:endParaRPr/>
          </a:p>
          <a:p>
            <a:pPr indent="-342900" lvl="0" marL="457200" rtl="0" algn="l">
              <a:spcBef>
                <a:spcPts val="0"/>
              </a:spcBef>
              <a:spcAft>
                <a:spcPts val="0"/>
              </a:spcAft>
              <a:buSzPts val="1800"/>
              <a:buChar char="●"/>
            </a:pPr>
            <a:r>
              <a:rPr lang="en"/>
              <a:t>Total Cholesterol 350 mg/dl</a:t>
            </a:r>
            <a:endParaRPr/>
          </a:p>
          <a:p>
            <a:pPr indent="-342900" lvl="0" marL="457200" rtl="0" algn="l">
              <a:spcBef>
                <a:spcPts val="0"/>
              </a:spcBef>
              <a:spcAft>
                <a:spcPts val="0"/>
              </a:spcAft>
              <a:buSzPts val="1800"/>
              <a:buChar char="●"/>
            </a:pPr>
            <a:r>
              <a:rPr lang="en"/>
              <a:t>24 hour urine protein 10 grams/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Nephrotic Syndrome</a:t>
            </a:r>
            <a:endParaRPr b="1"/>
          </a:p>
        </p:txBody>
      </p:sp>
      <p:sp>
        <p:nvSpPr>
          <p:cNvPr id="146" name="Google Shape;146;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1C1C1C"/>
                </a:solidFill>
                <a:highlight>
                  <a:srgbClr val="FFFFFF"/>
                </a:highlight>
                <a:latin typeface="Arial"/>
                <a:ea typeface="Arial"/>
                <a:cs typeface="Arial"/>
                <a:sym typeface="Arial"/>
              </a:rPr>
              <a:t>The differential for nephrotic proteinuria may seem overwhelming, but it is manageable if you can remember 7 (five + two) things:</a:t>
            </a:r>
            <a:endParaRPr>
              <a:solidFill>
                <a:srgbClr val="1C1C1C"/>
              </a:solidFill>
              <a:highlight>
                <a:srgbClr val="FFFFFF"/>
              </a:highlight>
              <a:latin typeface="Arial"/>
              <a:ea typeface="Arial"/>
              <a:cs typeface="Arial"/>
              <a:sym typeface="Arial"/>
            </a:endParaRPr>
          </a:p>
          <a:p>
            <a:pPr indent="0" lvl="0" marL="0" rtl="0" algn="l">
              <a:spcBef>
                <a:spcPts val="1500"/>
              </a:spcBef>
              <a:spcAft>
                <a:spcPts val="0"/>
              </a:spcAft>
              <a:buNone/>
            </a:pPr>
            <a:r>
              <a:rPr b="1" lang="en" sz="1524">
                <a:solidFill>
                  <a:srgbClr val="1C1C1C"/>
                </a:solidFill>
                <a:highlight>
                  <a:srgbClr val="FFFFFF"/>
                </a:highlight>
                <a:latin typeface="Arial"/>
                <a:ea typeface="Arial"/>
                <a:cs typeface="Arial"/>
                <a:sym typeface="Arial"/>
              </a:rPr>
              <a:t>Five primary glomerular pathologies:</a:t>
            </a:r>
            <a:endParaRPr b="1" sz="1524">
              <a:solidFill>
                <a:srgbClr val="1C1C1C"/>
              </a:solidFill>
              <a:highlight>
                <a:srgbClr val="FFFFFF"/>
              </a:highlight>
              <a:latin typeface="Arial"/>
              <a:ea typeface="Arial"/>
              <a:cs typeface="Arial"/>
              <a:sym typeface="Arial"/>
            </a:endParaRPr>
          </a:p>
          <a:p>
            <a:pPr indent="-312345" lvl="0" marL="457200" rtl="0" algn="l">
              <a:spcBef>
                <a:spcPts val="150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3"/>
              </a:rPr>
              <a:t>Minimal Change Disease (MCD)</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4"/>
              </a:rPr>
              <a:t>Focal Segmental Glomerulosclerosis (FSGS)</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5"/>
              </a:rPr>
              <a:t>Membranous Nephropathy (MN)</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6"/>
              </a:rPr>
              <a:t>IgA Nephropathy</a:t>
            </a:r>
            <a:endParaRPr b="1" sz="1425">
              <a:solidFill>
                <a:schemeClr val="hlink"/>
              </a:solidFill>
              <a:highlight>
                <a:srgbClr val="FFFFFF"/>
              </a:highlight>
              <a:latin typeface="Arial"/>
              <a:ea typeface="Arial"/>
              <a:cs typeface="Arial"/>
              <a:sym typeface="Arial"/>
            </a:endParaRPr>
          </a:p>
          <a:p>
            <a:pPr indent="-312345" lvl="0" marL="457200" rtl="0" algn="l">
              <a:spcBef>
                <a:spcPts val="0"/>
              </a:spcBef>
              <a:spcAft>
                <a:spcPts val="0"/>
              </a:spcAft>
              <a:buClr>
                <a:srgbClr val="1C1C1C"/>
              </a:buClr>
              <a:buSzPct val="100000"/>
              <a:buFont typeface="Arial"/>
              <a:buChar char="●"/>
            </a:pPr>
            <a:r>
              <a:rPr b="1" lang="en" sz="1425">
                <a:solidFill>
                  <a:schemeClr val="hlink"/>
                </a:solidFill>
                <a:highlight>
                  <a:srgbClr val="FFFFFF"/>
                </a:highlight>
                <a:uFill>
                  <a:noFill/>
                </a:uFill>
                <a:latin typeface="Arial"/>
                <a:ea typeface="Arial"/>
                <a:cs typeface="Arial"/>
                <a:sym typeface="Arial"/>
                <a:hlinkClick r:id="rId7"/>
              </a:rPr>
              <a:t>Membranoproliferative Glomerulonephritis (MPGN)</a:t>
            </a:r>
            <a:endParaRPr b="1" sz="1425">
              <a:solidFill>
                <a:schemeClr val="hlink"/>
              </a:solidFill>
              <a:highlight>
                <a:srgbClr val="FFFFFF"/>
              </a:highlight>
              <a:latin typeface="Arial"/>
              <a:ea typeface="Arial"/>
              <a:cs typeface="Arial"/>
              <a:sym typeface="Arial"/>
            </a:endParaRPr>
          </a:p>
          <a:p>
            <a:pPr indent="0" lvl="0" marL="0" rtl="0" algn="l">
              <a:spcBef>
                <a:spcPts val="1200"/>
              </a:spcBef>
              <a:spcAft>
                <a:spcPts val="0"/>
              </a:spcAft>
              <a:buNone/>
            </a:pPr>
            <a:r>
              <a:rPr b="1" lang="en" sz="1524">
                <a:solidFill>
                  <a:srgbClr val="1C1C1C"/>
                </a:solidFill>
                <a:highlight>
                  <a:srgbClr val="FFFFFF"/>
                </a:highlight>
                <a:latin typeface="Arial"/>
                <a:ea typeface="Arial"/>
                <a:cs typeface="Arial"/>
                <a:sym typeface="Arial"/>
              </a:rPr>
              <a:t>Two systemic diseases:</a:t>
            </a:r>
            <a:endParaRPr b="1" sz="1524">
              <a:solidFill>
                <a:srgbClr val="1C1C1C"/>
              </a:solidFill>
              <a:highlight>
                <a:srgbClr val="FFFFFF"/>
              </a:highlight>
              <a:latin typeface="Arial"/>
              <a:ea typeface="Arial"/>
              <a:cs typeface="Arial"/>
              <a:sym typeface="Arial"/>
            </a:endParaRPr>
          </a:p>
          <a:p>
            <a:pPr indent="-312905" lvl="0" marL="457200" rtl="0" algn="l">
              <a:spcBef>
                <a:spcPts val="1500"/>
              </a:spcBef>
              <a:spcAft>
                <a:spcPts val="0"/>
              </a:spcAft>
              <a:buClr>
                <a:srgbClr val="1C1C1C"/>
              </a:buClr>
              <a:buSzPct val="100000"/>
              <a:buFont typeface="Arial"/>
              <a:buChar char="●"/>
            </a:pPr>
            <a:r>
              <a:rPr b="1" lang="en" sz="1435">
                <a:solidFill>
                  <a:schemeClr val="hlink"/>
                </a:solidFill>
                <a:highlight>
                  <a:srgbClr val="FFFFFF"/>
                </a:highlight>
                <a:uFill>
                  <a:noFill/>
                </a:uFill>
                <a:latin typeface="Arial"/>
                <a:ea typeface="Arial"/>
                <a:cs typeface="Arial"/>
                <a:sym typeface="Arial"/>
                <a:hlinkClick r:id="rId8"/>
              </a:rPr>
              <a:t>Diabetes</a:t>
            </a:r>
            <a:endParaRPr b="1" sz="1435">
              <a:solidFill>
                <a:schemeClr val="hlink"/>
              </a:solidFill>
              <a:highlight>
                <a:srgbClr val="FFFFFF"/>
              </a:highlight>
              <a:latin typeface="Arial"/>
              <a:ea typeface="Arial"/>
              <a:cs typeface="Arial"/>
              <a:sym typeface="Arial"/>
            </a:endParaRPr>
          </a:p>
          <a:p>
            <a:pPr indent="-312905" lvl="0" marL="457200" rtl="0" algn="l">
              <a:spcBef>
                <a:spcPts val="0"/>
              </a:spcBef>
              <a:spcAft>
                <a:spcPts val="0"/>
              </a:spcAft>
              <a:buClr>
                <a:srgbClr val="1C1C1C"/>
              </a:buClr>
              <a:buSzPct val="100000"/>
              <a:buFont typeface="Arial"/>
              <a:buChar char="●"/>
            </a:pPr>
            <a:r>
              <a:rPr b="1" lang="en" sz="1435">
                <a:solidFill>
                  <a:schemeClr val="hlink"/>
                </a:solidFill>
                <a:highlight>
                  <a:srgbClr val="FFFFFF"/>
                </a:highlight>
                <a:uFill>
                  <a:noFill/>
                </a:uFill>
                <a:latin typeface="Arial"/>
                <a:ea typeface="Arial"/>
                <a:cs typeface="Arial"/>
                <a:sym typeface="Arial"/>
                <a:hlinkClick r:id="rId9"/>
              </a:rPr>
              <a:t>Amyloidosis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Minimal Change Disease</a:t>
            </a:r>
            <a:endParaRPr b="1"/>
          </a:p>
        </p:txBody>
      </p:sp>
      <p:sp>
        <p:nvSpPr>
          <p:cNvPr id="152" name="Google Shape;152;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17500" lvl="0" marL="457200" rtl="0" algn="l">
              <a:spcBef>
                <a:spcPts val="120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Occurs in </a:t>
            </a:r>
            <a:r>
              <a:rPr lang="en" sz="1400">
                <a:solidFill>
                  <a:srgbClr val="1C1C1C"/>
                </a:solidFill>
                <a:highlight>
                  <a:schemeClr val="lt1"/>
                </a:highlight>
                <a:latin typeface="Arial"/>
                <a:ea typeface="Arial"/>
                <a:cs typeface="Arial"/>
                <a:sym typeface="Arial"/>
              </a:rPr>
              <a:t>young people. Most common cause of nephrotic syndrome in children.  For this reason, children with nephrotic syndrome often don’t get a kidney biopsy.  They assume this is the diagnosis and only biopsy if they don’t respond to treatment.</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Can happen in adults too. About 10% of minimal change disease is in adults. Usually relatively young adults (average age 45).</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Abrupt onset (days - weeks) of full blown nephrotic syndrome.  That is edema, hypoalbuminemia and severe proteinuria. The proteinuria and hypoalbuminemia are relatively severe (i.e. 10 grams protein and albumin &lt; 2.5 g/dl).</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There can be associated AKI (in 25-35% of cases). This is not a nephritic or Rapidly Progressive Glomerulonephritis (RPGN).  It is Acute Tubular Necrosis (ATN).  This is attributed to a hypooncotic state with low blood pressure and renal edema.</a:t>
            </a:r>
            <a:endParaRPr sz="1400">
              <a:solidFill>
                <a:srgbClr val="1C1C1C"/>
              </a:solidFill>
              <a:highlight>
                <a:schemeClr val="lt1"/>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chemeClr val="lt1"/>
                </a:highlight>
                <a:latin typeface="Arial"/>
                <a:ea typeface="Arial"/>
                <a:cs typeface="Arial"/>
                <a:sym typeface="Arial"/>
              </a:rPr>
              <a:t>Often steroid responsive with rapid, abrupt clinical response</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FSGS</a:t>
            </a:r>
            <a:endParaRPr b="1"/>
          </a:p>
        </p:txBody>
      </p:sp>
      <p:sp>
        <p:nvSpPr>
          <p:cNvPr id="158" name="Google Shape;158;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Primary idiopathic FSGS – A circulating permeability factor causes damage to the podocytes.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Secondary FSGS – A virus, toxin, or sheer stress causes damage to the podocytes.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Genetic FSGS</a:t>
            </a:r>
            <a:endParaRPr>
              <a:solidFill>
                <a:srgbClr val="1C1C1C"/>
              </a:solidFill>
              <a:highlight>
                <a:schemeClr val="lt1"/>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chemeClr val="lt1"/>
                </a:highlight>
                <a:latin typeface="Arial"/>
                <a:ea typeface="Arial"/>
                <a:cs typeface="Arial"/>
                <a:sym typeface="Arial"/>
              </a:rPr>
              <a:t>Residual scarring from prior inflammatory glomerular disease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Membranous Nephropathy</a:t>
            </a:r>
            <a:endParaRPr b="1"/>
          </a:p>
        </p:txBody>
      </p:sp>
      <p:sp>
        <p:nvSpPr>
          <p:cNvPr id="164" name="Google Shape;164;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Often presents as full blown nephrotic syndrome with severe proteinuria with hypoalbuminemia and edema</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Can present with non nephrotic proteinuria.</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Often has a preserved glomerular filtration rate (GFR) at presentation.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Can result in chronic kidney disease (CKD), if the proteinuria is chronically severe</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Rare cause of end stage kidney disease (ESRD).</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Not an acute or rapidly progressive glomerulonephritis, but can be associated with acute kidney injury (AKI) via the mechanism of renal vein thrombosis.</a:t>
            </a:r>
            <a:endParaRPr>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2 (cont)</a:t>
            </a:r>
            <a:endParaRPr b="1"/>
          </a:p>
        </p:txBody>
      </p:sp>
      <p:sp>
        <p:nvSpPr>
          <p:cNvPr id="170" name="Google Shape;170;p2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 negative</a:t>
            </a:r>
            <a:endParaRPr/>
          </a:p>
          <a:p>
            <a:pPr indent="0" lvl="0" marL="0" rtl="0" algn="l">
              <a:spcBef>
                <a:spcPts val="1200"/>
              </a:spcBef>
              <a:spcAft>
                <a:spcPts val="0"/>
              </a:spcAft>
              <a:buNone/>
            </a:pPr>
            <a:r>
              <a:rPr lang="en"/>
              <a:t>C3 and C4: within normal limits</a:t>
            </a:r>
            <a:endParaRPr/>
          </a:p>
          <a:p>
            <a:pPr indent="0" lvl="0" marL="0" rtl="0" algn="l">
              <a:spcBef>
                <a:spcPts val="1200"/>
              </a:spcBef>
              <a:spcAft>
                <a:spcPts val="0"/>
              </a:spcAft>
              <a:buNone/>
            </a:pPr>
            <a:r>
              <a:rPr lang="en"/>
              <a:t>Hepatitis B surface antigen: negative</a:t>
            </a:r>
            <a:endParaRPr/>
          </a:p>
          <a:p>
            <a:pPr indent="0" lvl="0" marL="0" rtl="0" algn="l">
              <a:spcBef>
                <a:spcPts val="1200"/>
              </a:spcBef>
              <a:spcAft>
                <a:spcPts val="0"/>
              </a:spcAft>
              <a:buNone/>
            </a:pPr>
            <a:r>
              <a:rPr lang="en"/>
              <a:t>Hepatitis C antibody: negative</a:t>
            </a:r>
            <a:endParaRPr/>
          </a:p>
          <a:p>
            <a:pPr indent="0" lvl="0" marL="0" rtl="0" algn="l">
              <a:spcBef>
                <a:spcPts val="1200"/>
              </a:spcBef>
              <a:spcAft>
                <a:spcPts val="0"/>
              </a:spcAft>
              <a:buNone/>
            </a:pPr>
            <a:r>
              <a:rPr lang="en"/>
              <a:t>SPEP/ UPEP: normal</a:t>
            </a:r>
            <a:endParaRPr/>
          </a:p>
          <a:p>
            <a:pPr indent="0" lvl="0" marL="0" rtl="0" algn="l">
              <a:spcBef>
                <a:spcPts val="1200"/>
              </a:spcBef>
              <a:spcAft>
                <a:spcPts val="0"/>
              </a:spcAft>
              <a:buNone/>
            </a:pPr>
            <a:r>
              <a:rPr lang="en"/>
              <a:t>ANCA panel: negative</a:t>
            </a:r>
            <a:endParaRPr/>
          </a:p>
          <a:p>
            <a:pPr indent="0" lvl="0" marL="0" rtl="0" algn="l">
              <a:spcBef>
                <a:spcPts val="1200"/>
              </a:spcBef>
              <a:spcAft>
                <a:spcPts val="1200"/>
              </a:spcAft>
              <a:buNone/>
            </a:pPr>
            <a:r>
              <a:rPr b="1" lang="en">
                <a:solidFill>
                  <a:schemeClr val="dk1"/>
                </a:solidFill>
              </a:rPr>
              <a:t>Anything else?</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6" name="Google Shape;176;p2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Phospholipase A2 Receptor antibody</a:t>
            </a:r>
            <a:endParaRPr/>
          </a:p>
          <a:p>
            <a:pPr indent="-317500" lvl="0" marL="457200" rtl="0" algn="l">
              <a:spcBef>
                <a:spcPts val="1200"/>
              </a:spcBef>
              <a:spcAft>
                <a:spcPts val="0"/>
              </a:spcAft>
              <a:buSzPts val="1400"/>
              <a:buChar char="●"/>
            </a:pPr>
            <a:r>
              <a:rPr lang="en" sz="1400">
                <a:solidFill>
                  <a:srgbClr val="1C1C1C"/>
                </a:solidFill>
                <a:highlight>
                  <a:srgbClr val="FFFFFF"/>
                </a:highlight>
                <a:latin typeface="Arial"/>
                <a:ea typeface="Arial"/>
                <a:cs typeface="Arial"/>
                <a:sym typeface="Arial"/>
              </a:rPr>
              <a:t>Positive in about 80% of cases of primary idiopathic membranous nephropathy.</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SzPts val="1400"/>
              <a:buChar char="●"/>
            </a:pPr>
            <a:r>
              <a:rPr lang="en" sz="1400">
                <a:solidFill>
                  <a:srgbClr val="1C1C1C"/>
                </a:solidFill>
                <a:highlight>
                  <a:srgbClr val="FFFFFF"/>
                </a:highlight>
                <a:latin typeface="Arial"/>
                <a:ea typeface="Arial"/>
                <a:cs typeface="Arial"/>
                <a:sym typeface="Arial"/>
              </a:rPr>
              <a:t>High specificity (99%).</a:t>
            </a:r>
            <a:endParaRPr sz="1400"/>
          </a:p>
          <a:p>
            <a:pPr indent="0" lvl="0" marL="45720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Renal Biopsy</a:t>
            </a:r>
            <a:endParaRPr b="1"/>
          </a:p>
        </p:txBody>
      </p:sp>
      <p:sp>
        <p:nvSpPr>
          <p:cNvPr id="182" name="Google Shape;182;p2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aphicFrame>
        <p:nvGraphicFramePr>
          <p:cNvPr id="183" name="Google Shape;183;p29"/>
          <p:cNvGraphicFramePr/>
          <p:nvPr/>
        </p:nvGraphicFramePr>
        <p:xfrm>
          <a:off x="952500" y="1809750"/>
          <a:ext cx="3000000" cy="3000000"/>
        </p:xfrm>
        <a:graphic>
          <a:graphicData uri="http://schemas.openxmlformats.org/drawingml/2006/table">
            <a:tbl>
              <a:tblPr>
                <a:noFill/>
                <a:tableStyleId>{9E29FFA2-13E5-4B7E-B3AD-64FB146A6A32}</a:tableStyleId>
              </a:tblPr>
              <a:tblGrid>
                <a:gridCol w="568725"/>
                <a:gridCol w="1652750"/>
                <a:gridCol w="2138700"/>
                <a:gridCol w="287882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Minimal Change </a:t>
                      </a:r>
                      <a:r>
                        <a:rPr b="1" lang="en"/>
                        <a:t>Disease</a:t>
                      </a:r>
                      <a:r>
                        <a:rPr b="1" lang="en"/>
                        <a:t> </a:t>
                      </a:r>
                      <a:endParaRPr b="1"/>
                    </a:p>
                  </a:txBody>
                  <a:tcPr marT="91425" marB="91425" marR="91425" marL="91425"/>
                </a:tc>
                <a:tc>
                  <a:txBody>
                    <a:bodyPr/>
                    <a:lstStyle/>
                    <a:p>
                      <a:pPr indent="0" lvl="0" marL="0" rtl="0" algn="ctr">
                        <a:spcBef>
                          <a:spcPts val="0"/>
                        </a:spcBef>
                        <a:spcAft>
                          <a:spcPts val="0"/>
                        </a:spcAft>
                        <a:buNone/>
                      </a:pPr>
                      <a:r>
                        <a:rPr b="1" lang="en"/>
                        <a:t>FSGS</a:t>
                      </a:r>
                      <a:endParaRPr b="1"/>
                    </a:p>
                  </a:txBody>
                  <a:tcPr marT="91425" marB="91425" marR="91425" marL="91425"/>
                </a:tc>
                <a:tc>
                  <a:txBody>
                    <a:bodyPr/>
                    <a:lstStyle/>
                    <a:p>
                      <a:pPr indent="0" lvl="0" marL="0" rtl="0" algn="ctr">
                        <a:spcBef>
                          <a:spcPts val="0"/>
                        </a:spcBef>
                        <a:spcAft>
                          <a:spcPts val="0"/>
                        </a:spcAft>
                        <a:buNone/>
                      </a:pPr>
                      <a:r>
                        <a:rPr b="1" lang="en"/>
                        <a:t>Membranous Nephropathy</a:t>
                      </a:r>
                      <a:endParaRPr b="1"/>
                    </a:p>
                  </a:txBody>
                  <a:tcPr marT="91425" marB="91425" marR="91425" marL="91425"/>
                </a:tc>
              </a:tr>
              <a:tr h="381000">
                <a:tc>
                  <a:txBody>
                    <a:bodyPr/>
                    <a:lstStyle/>
                    <a:p>
                      <a:pPr indent="0" lvl="0" marL="0" rtl="0" algn="l">
                        <a:spcBef>
                          <a:spcPts val="0"/>
                        </a:spcBef>
                        <a:spcAft>
                          <a:spcPts val="0"/>
                        </a:spcAft>
                        <a:buNone/>
                      </a:pPr>
                      <a:r>
                        <a:rPr b="1" lang="en"/>
                        <a:t>LM</a:t>
                      </a:r>
                      <a:endParaRPr b="1"/>
                    </a:p>
                  </a:txBody>
                  <a:tcPr marT="91425" marB="91425" marR="91425" marL="91425"/>
                </a:tc>
                <a:tc>
                  <a:txBody>
                    <a:bodyPr/>
                    <a:lstStyle/>
                    <a:p>
                      <a:pPr indent="0" lvl="0" marL="0" rtl="0" algn="l">
                        <a:spcBef>
                          <a:spcPts val="0"/>
                        </a:spcBef>
                        <a:spcAft>
                          <a:spcPts val="0"/>
                        </a:spcAft>
                        <a:buNone/>
                      </a:pPr>
                      <a:r>
                        <a:rPr lang="en" sz="1200"/>
                        <a:t>Normal</a:t>
                      </a:r>
                      <a:endParaRPr sz="1200"/>
                    </a:p>
                  </a:txBody>
                  <a:tcPr marT="91425" marB="91425" marR="91425" marL="91425"/>
                </a:tc>
                <a:tc>
                  <a:txBody>
                    <a:bodyPr/>
                    <a:lstStyle/>
                    <a:p>
                      <a:pPr indent="0" lvl="0" marL="0" rtl="0" algn="l">
                        <a:spcBef>
                          <a:spcPts val="0"/>
                        </a:spcBef>
                        <a:spcAft>
                          <a:spcPts val="0"/>
                        </a:spcAft>
                        <a:buNone/>
                      </a:pPr>
                      <a:r>
                        <a:rPr lang="en" sz="1200"/>
                        <a:t>Segmental Hyalinosis and Sclerosis</a:t>
                      </a:r>
                      <a:endParaRPr sz="1200"/>
                    </a:p>
                  </a:txBody>
                  <a:tcPr marT="91425" marB="91425" marR="91425" marL="91425"/>
                </a:tc>
                <a:tc>
                  <a:txBody>
                    <a:bodyPr/>
                    <a:lstStyle/>
                    <a:p>
                      <a:pPr indent="0" lvl="0" marL="0" rtl="0" algn="l">
                        <a:spcBef>
                          <a:spcPts val="0"/>
                        </a:spcBef>
                        <a:spcAft>
                          <a:spcPts val="0"/>
                        </a:spcAft>
                        <a:buNone/>
                      </a:pPr>
                      <a:r>
                        <a:rPr lang="en" sz="1200"/>
                        <a:t>Thickening of </a:t>
                      </a:r>
                      <a:r>
                        <a:rPr lang="en" sz="1200"/>
                        <a:t>Basement</a:t>
                      </a:r>
                      <a:r>
                        <a:rPr lang="en" sz="1200"/>
                        <a:t> Membrane</a:t>
                      </a:r>
                      <a:endParaRPr sz="1200"/>
                    </a:p>
                    <a:p>
                      <a:pPr indent="0" lvl="0" marL="0" rtl="0" algn="l">
                        <a:spcBef>
                          <a:spcPts val="0"/>
                        </a:spcBef>
                        <a:spcAft>
                          <a:spcPts val="0"/>
                        </a:spcAft>
                        <a:buNone/>
                      </a:pPr>
                      <a:r>
                        <a:rPr lang="en" sz="1200"/>
                        <a:t>Silver Stain: Characteristic Spike Pattern</a:t>
                      </a:r>
                      <a:endParaRPr sz="1200"/>
                    </a:p>
                  </a:txBody>
                  <a:tcPr marT="91425" marB="91425" marR="91425" marL="91425"/>
                </a:tc>
              </a:tr>
              <a:tr h="381000">
                <a:tc>
                  <a:txBody>
                    <a:bodyPr/>
                    <a:lstStyle/>
                    <a:p>
                      <a:pPr indent="0" lvl="0" marL="0" rtl="0" algn="l">
                        <a:spcBef>
                          <a:spcPts val="0"/>
                        </a:spcBef>
                        <a:spcAft>
                          <a:spcPts val="0"/>
                        </a:spcAft>
                        <a:buNone/>
                      </a:pPr>
                      <a:r>
                        <a:rPr b="1" lang="en"/>
                        <a:t>IF</a:t>
                      </a:r>
                      <a:endParaRPr b="1"/>
                    </a:p>
                  </a:txBody>
                  <a:tcPr marT="91425" marB="91425" marR="91425" marL="91425"/>
                </a:tc>
                <a:tc>
                  <a:txBody>
                    <a:bodyPr/>
                    <a:lstStyle/>
                    <a:p>
                      <a:pPr indent="0" lvl="0" marL="0" rtl="0" algn="l">
                        <a:spcBef>
                          <a:spcPts val="0"/>
                        </a:spcBef>
                        <a:spcAft>
                          <a:spcPts val="0"/>
                        </a:spcAft>
                        <a:buNone/>
                      </a:pPr>
                      <a:r>
                        <a:rPr lang="en" sz="1200"/>
                        <a:t>Negative</a:t>
                      </a:r>
                      <a:endParaRPr sz="1200"/>
                    </a:p>
                  </a:txBody>
                  <a:tcPr marT="91425" marB="91425" marR="91425" marL="91425"/>
                </a:tc>
                <a:tc>
                  <a:txBody>
                    <a:bodyPr/>
                    <a:lstStyle/>
                    <a:p>
                      <a:pPr indent="0" lvl="0" marL="0" rtl="0" algn="l">
                        <a:spcBef>
                          <a:spcPts val="0"/>
                        </a:spcBef>
                        <a:spcAft>
                          <a:spcPts val="0"/>
                        </a:spcAft>
                        <a:buNone/>
                      </a:pPr>
                      <a:r>
                        <a:rPr lang="en" sz="1200"/>
                        <a:t>Nonspecific IgM and C3</a:t>
                      </a:r>
                      <a:endParaRPr sz="1200"/>
                    </a:p>
                  </a:txBody>
                  <a:tcPr marT="91425" marB="91425" marR="91425" marL="91425"/>
                </a:tc>
                <a:tc>
                  <a:txBody>
                    <a:bodyPr/>
                    <a:lstStyle/>
                    <a:p>
                      <a:pPr indent="0" lvl="0" marL="0" rtl="0" algn="l">
                        <a:spcBef>
                          <a:spcPts val="0"/>
                        </a:spcBef>
                        <a:spcAft>
                          <a:spcPts val="0"/>
                        </a:spcAft>
                        <a:buNone/>
                      </a:pPr>
                      <a:r>
                        <a:rPr lang="en" sz="1200"/>
                        <a:t>IgG and C3; PLA2R ab</a:t>
                      </a:r>
                      <a:endParaRPr sz="1200"/>
                    </a:p>
                  </a:txBody>
                  <a:tcPr marT="91425" marB="91425" marR="91425" marL="91425"/>
                </a:tc>
              </a:tr>
              <a:tr h="381000">
                <a:tc>
                  <a:txBody>
                    <a:bodyPr/>
                    <a:lstStyle/>
                    <a:p>
                      <a:pPr indent="0" lvl="0" marL="0" rtl="0" algn="l">
                        <a:spcBef>
                          <a:spcPts val="0"/>
                        </a:spcBef>
                        <a:spcAft>
                          <a:spcPts val="0"/>
                        </a:spcAft>
                        <a:buNone/>
                      </a:pPr>
                      <a:r>
                        <a:rPr b="1" lang="en"/>
                        <a:t>EM</a:t>
                      </a:r>
                      <a:endParaRPr b="1"/>
                    </a:p>
                  </a:txBody>
                  <a:tcPr marT="91425" marB="91425" marR="91425" marL="91425"/>
                </a:tc>
                <a:tc>
                  <a:txBody>
                    <a:bodyPr/>
                    <a:lstStyle/>
                    <a:p>
                      <a:pPr indent="0" lvl="0" marL="0" rtl="0" algn="l">
                        <a:spcBef>
                          <a:spcPts val="0"/>
                        </a:spcBef>
                        <a:spcAft>
                          <a:spcPts val="0"/>
                        </a:spcAft>
                        <a:buNone/>
                      </a:pPr>
                      <a:r>
                        <a:rPr lang="en" sz="1200"/>
                        <a:t>Diffuse Foot Process Effacement</a:t>
                      </a:r>
                      <a:endParaRPr sz="1200"/>
                    </a:p>
                  </a:txBody>
                  <a:tcPr marT="91425" marB="91425" marR="91425" marL="91425"/>
                </a:tc>
                <a:tc>
                  <a:txBody>
                    <a:bodyPr/>
                    <a:lstStyle/>
                    <a:p>
                      <a:pPr indent="0" lvl="0" marL="0" rtl="0" algn="l">
                        <a:spcBef>
                          <a:spcPts val="0"/>
                        </a:spcBef>
                        <a:spcAft>
                          <a:spcPts val="0"/>
                        </a:spcAft>
                        <a:buNone/>
                      </a:pPr>
                      <a:r>
                        <a:rPr lang="en" sz="1200"/>
                        <a:t>Diffuse Foot Process Effacement</a:t>
                      </a:r>
                      <a:endParaRPr/>
                    </a:p>
                  </a:txBody>
                  <a:tcPr marT="91425" marB="91425" marR="91425" marL="91425"/>
                </a:tc>
                <a:tc>
                  <a:txBody>
                    <a:bodyPr/>
                    <a:lstStyle/>
                    <a:p>
                      <a:pPr indent="0" lvl="0" marL="0" rtl="0" algn="l">
                        <a:spcBef>
                          <a:spcPts val="0"/>
                        </a:spcBef>
                        <a:spcAft>
                          <a:spcPts val="0"/>
                        </a:spcAft>
                        <a:buNone/>
                      </a:pPr>
                      <a:r>
                        <a:rPr lang="en" sz="1200"/>
                        <a:t>Subepithelial deposits</a:t>
                      </a:r>
                      <a:endParaRPr sz="12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3</a:t>
            </a:r>
            <a:endParaRPr b="1"/>
          </a:p>
        </p:txBody>
      </p:sp>
      <p:sp>
        <p:nvSpPr>
          <p:cNvPr id="189" name="Google Shape;189;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32 year male found to have microscopic hematuria on life insurance physical.  Notes dark urine when he has respiratory infections attributes to “dehydration”.  No PMH or medications with the exception of </a:t>
            </a:r>
            <a:r>
              <a:rPr lang="en"/>
              <a:t>occasional</a:t>
            </a:r>
            <a:r>
              <a:rPr lang="en"/>
              <a:t> NSAIDS and protein powder.  ROS otherwise negative including no edema.</a:t>
            </a:r>
            <a:endParaRPr/>
          </a:p>
          <a:p>
            <a:pPr indent="0" lvl="0" marL="0" rtl="0" algn="l">
              <a:spcBef>
                <a:spcPts val="1200"/>
              </a:spcBef>
              <a:spcAft>
                <a:spcPts val="0"/>
              </a:spcAft>
              <a:buNone/>
            </a:pPr>
            <a:r>
              <a:rPr lang="en"/>
              <a:t>PE:  BP normal, unremarkable including no edema or rashes.</a:t>
            </a:r>
            <a:endParaRPr/>
          </a:p>
          <a:p>
            <a:pPr indent="0" lvl="0" marL="0" rtl="0" algn="l">
              <a:spcBef>
                <a:spcPts val="1200"/>
              </a:spcBef>
              <a:spcAft>
                <a:spcPts val="0"/>
              </a:spcAft>
              <a:buNone/>
            </a:pPr>
            <a:r>
              <a:rPr lang="en"/>
              <a:t>Creatinine 0.9 g/dl, UA: 2+ blood; negative protein; negative leukocyte 10-20 RBC/ hpf</a:t>
            </a:r>
            <a:endParaRPr/>
          </a:p>
          <a:p>
            <a:pPr indent="0" lvl="0" marL="0" rtl="0" algn="l">
              <a:spcBef>
                <a:spcPts val="1200"/>
              </a:spcBef>
              <a:spcAft>
                <a:spcPts val="0"/>
              </a:spcAft>
              <a:buNone/>
            </a:pPr>
            <a:r>
              <a:rPr lang="en"/>
              <a:t>CT urogram: normal</a:t>
            </a:r>
            <a:endParaRPr/>
          </a:p>
          <a:p>
            <a:pPr indent="0" lvl="0" marL="0" rtl="0" algn="l">
              <a:spcBef>
                <a:spcPts val="1200"/>
              </a:spcBef>
              <a:spcAft>
                <a:spcPts val="1200"/>
              </a:spcAft>
              <a:buNone/>
            </a:pPr>
            <a:r>
              <a:rPr b="1" lang="en">
                <a:solidFill>
                  <a:schemeClr val="dk1"/>
                </a:solidFill>
              </a:rPr>
              <a:t>What’s your differential?</a:t>
            </a:r>
            <a:r>
              <a:rPr b="1" lang="en"/>
              <a:t>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5" name="Google Shape;195;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1"/>
          <p:cNvPicPr preferRelativeResize="0"/>
          <p:nvPr/>
        </p:nvPicPr>
        <p:blipFill>
          <a:blip r:embed="rId3">
            <a:alphaModFix/>
          </a:blip>
          <a:stretch>
            <a:fillRect/>
          </a:stretch>
        </p:blipFill>
        <p:spPr>
          <a:xfrm>
            <a:off x="2190750" y="1395413"/>
            <a:ext cx="4762500" cy="3114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a:t>
            </a:r>
            <a:endParaRPr/>
          </a:p>
          <a:p>
            <a:pPr indent="0" lvl="0" marL="0" rtl="0" algn="l">
              <a:spcBef>
                <a:spcPts val="1200"/>
              </a:spcBef>
              <a:spcAft>
                <a:spcPts val="0"/>
              </a:spcAft>
              <a:buNone/>
            </a:pPr>
            <a:r>
              <a:rPr lang="en"/>
              <a:t>Several questions modified from ASN</a:t>
            </a:r>
            <a:endParaRPr/>
          </a:p>
          <a:p>
            <a:pPr indent="-342900" lvl="0" marL="457200" rtl="0" algn="l">
              <a:spcBef>
                <a:spcPts val="1200"/>
              </a:spcBef>
              <a:spcAft>
                <a:spcPts val="0"/>
              </a:spcAft>
              <a:buSzPts val="1800"/>
              <a:buChar char="●"/>
            </a:pPr>
            <a:r>
              <a:rPr lang="en"/>
              <a:t>Nephrology Quiz and </a:t>
            </a:r>
            <a:r>
              <a:rPr lang="en"/>
              <a:t>Questionnaire</a:t>
            </a:r>
            <a:endParaRPr/>
          </a:p>
          <a:p>
            <a:pPr indent="-342900" lvl="0" marL="457200" rtl="0" algn="l">
              <a:spcBef>
                <a:spcPts val="0"/>
              </a:spcBef>
              <a:spcAft>
                <a:spcPts val="0"/>
              </a:spcAft>
              <a:buSzPts val="1800"/>
              <a:buChar char="●"/>
            </a:pPr>
            <a:r>
              <a:rPr lang="en"/>
              <a:t>KSAP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Hematuria Differential</a:t>
            </a:r>
            <a:r>
              <a:rPr lang="en"/>
              <a:t> </a:t>
            </a:r>
            <a:endParaRPr/>
          </a:p>
        </p:txBody>
      </p:sp>
      <p:sp>
        <p:nvSpPr>
          <p:cNvPr id="202" name="Google Shape;202;p3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Thin Basement Membrane Disease</a:t>
            </a:r>
            <a:endParaRPr/>
          </a:p>
          <a:p>
            <a:pPr indent="-317500" lvl="1" marL="914400" rtl="0" algn="l">
              <a:spcBef>
                <a:spcPts val="0"/>
              </a:spcBef>
              <a:spcAft>
                <a:spcPts val="0"/>
              </a:spcAft>
              <a:buSzPts val="1400"/>
              <a:buChar char="○"/>
            </a:pPr>
            <a:r>
              <a:rPr lang="en"/>
              <a:t>Benign Familial Hematuria</a:t>
            </a:r>
            <a:endParaRPr/>
          </a:p>
          <a:p>
            <a:pPr indent="-342900" lvl="0" marL="457200" rtl="0" algn="l">
              <a:spcBef>
                <a:spcPts val="0"/>
              </a:spcBef>
              <a:spcAft>
                <a:spcPts val="0"/>
              </a:spcAft>
              <a:buSzPts val="1800"/>
              <a:buChar char="●"/>
            </a:pPr>
            <a:r>
              <a:rPr lang="en"/>
              <a:t>IgA Nephropathy</a:t>
            </a:r>
            <a:endParaRPr/>
          </a:p>
          <a:p>
            <a:pPr indent="-342900" lvl="0" marL="457200" rtl="0" algn="l">
              <a:spcBef>
                <a:spcPts val="0"/>
              </a:spcBef>
              <a:spcAft>
                <a:spcPts val="0"/>
              </a:spcAft>
              <a:buSzPts val="1800"/>
              <a:buChar char="●"/>
            </a:pPr>
            <a:r>
              <a:rPr lang="en"/>
              <a:t>Alport Syndrome</a:t>
            </a:r>
            <a:endParaRPr/>
          </a:p>
          <a:p>
            <a:pPr indent="-317500" lvl="1" marL="914400" rtl="0" algn="l">
              <a:spcBef>
                <a:spcPts val="0"/>
              </a:spcBef>
              <a:spcAft>
                <a:spcPts val="0"/>
              </a:spcAft>
              <a:buSzPts val="1400"/>
              <a:buChar char="○"/>
            </a:pPr>
            <a:r>
              <a:rPr lang="en"/>
              <a:t>X - linked most common</a:t>
            </a:r>
            <a:endParaRPr/>
          </a:p>
          <a:p>
            <a:pPr indent="-342900" lvl="0" marL="457200" rtl="0" algn="l">
              <a:spcBef>
                <a:spcPts val="0"/>
              </a:spcBef>
              <a:spcAft>
                <a:spcPts val="0"/>
              </a:spcAft>
              <a:buSzPts val="1800"/>
              <a:buChar char="●"/>
            </a:pPr>
            <a:r>
              <a:rPr lang="en"/>
              <a:t>C3 Nephropathy (MPGN)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IgA Nephropathy - Clinical Presentations</a:t>
            </a:r>
            <a:endParaRPr b="1"/>
          </a:p>
        </p:txBody>
      </p:sp>
      <p:sp>
        <p:nvSpPr>
          <p:cNvPr id="208" name="Google Shape;208;p3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9" name="Google Shape;209;p33"/>
          <p:cNvPicPr preferRelativeResize="0"/>
          <p:nvPr/>
        </p:nvPicPr>
        <p:blipFill>
          <a:blip r:embed="rId3">
            <a:alphaModFix/>
          </a:blip>
          <a:stretch>
            <a:fillRect/>
          </a:stretch>
        </p:blipFill>
        <p:spPr>
          <a:xfrm>
            <a:off x="757250" y="1017800"/>
            <a:ext cx="7361701" cy="385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IgA Nephropathy - Intermittent Gross Hematuria</a:t>
            </a:r>
            <a:endParaRPr b="1"/>
          </a:p>
        </p:txBody>
      </p:sp>
      <p:sp>
        <p:nvSpPr>
          <p:cNvPr id="215" name="Google Shape;215;p3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C1C1C"/>
                </a:solidFill>
                <a:highlight>
                  <a:srgbClr val="FFFFFF"/>
                </a:highlight>
                <a:latin typeface="Arial"/>
                <a:ea typeface="Arial"/>
                <a:cs typeface="Arial"/>
                <a:sym typeface="Arial"/>
              </a:rPr>
              <a:t>Occurs in the context of an infection (an upper respiratory or gastrointestinal infection).  Can present with AKI, even with crescents on kidney biopsy.  But they get better. Recovery should occur within 1 week. Biopsy may show limited crescents (&lt;25% of glomeruli).  The differential includes:</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Post infectious (post streptococcal) GN. The difference: In IgA nephropathy; the hematuria occurs at the time of the infection; it is referred to as synpharyngitic.  In post infectious / post streptococcal hematuria will occur 1-2 weeks after the infection.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C3 Nephropathy/ Membranoproliferative GN (MPGN). The difference:  in MPGN hematuria (or microhematuria) and low C3 will persist chronically</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sz="1400">
                <a:solidFill>
                  <a:srgbClr val="1C1C1C"/>
                </a:solidFill>
                <a:highlight>
                  <a:srgbClr val="FFFFFF"/>
                </a:highlight>
                <a:latin typeface="Arial"/>
                <a:ea typeface="Arial"/>
                <a:cs typeface="Arial"/>
                <a:sym typeface="Arial"/>
              </a:rPr>
              <a:t>Post-infectious GN and MPGN are associated with low complements (C3 in post-infectious C3 and C4 in MPGN).  IgA typically has normal serum complements.</a:t>
            </a:r>
            <a:endParaRPr sz="1400">
              <a:solidFill>
                <a:srgbClr val="1C1C1C"/>
              </a:solidFill>
              <a:highlight>
                <a:srgbClr val="FFFFFF"/>
              </a:highlight>
              <a:latin typeface="Arial"/>
              <a:ea typeface="Arial"/>
              <a:cs typeface="Arial"/>
              <a:sym typeface="Arial"/>
            </a:endParaRPr>
          </a:p>
          <a:p>
            <a:pPr indent="0" lvl="0" marL="0" rtl="0" algn="l">
              <a:spcBef>
                <a:spcPts val="15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a:t>
            </a:r>
            <a:endParaRPr b="1"/>
          </a:p>
        </p:txBody>
      </p:sp>
      <p:sp>
        <p:nvSpPr>
          <p:cNvPr id="221" name="Google Shape;221;p3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C1C1C"/>
                </a:solidFill>
                <a:highlight>
                  <a:srgbClr val="FFFFFF"/>
                </a:highlight>
                <a:latin typeface="Arial"/>
                <a:ea typeface="Arial"/>
                <a:cs typeface="Arial"/>
                <a:sym typeface="Arial"/>
              </a:rPr>
              <a:t>MPGN is not a specific disease, it is a pattern of injury seen on light microscopy of kidney biopsy.</a:t>
            </a:r>
            <a:endParaRPr>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Membrano – Diffuse thickening of glomerular capillary walls</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Proliferative – Increased number of cells in the glomeruli</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a:solidFill>
                  <a:srgbClr val="1C1C1C"/>
                </a:solidFill>
                <a:highlight>
                  <a:srgbClr val="FFFFFF"/>
                </a:highlight>
                <a:latin typeface="Arial"/>
                <a:ea typeface="Arial"/>
                <a:cs typeface="Arial"/>
                <a:sym typeface="Arial"/>
              </a:rPr>
              <a:t>Therefore MPGN is when glomeruli have both thickened capillary walls and an increased number of cells</a:t>
            </a:r>
            <a:endParaRPr>
              <a:solidFill>
                <a:srgbClr val="1C1C1C"/>
              </a:solidFill>
              <a:highlight>
                <a:srgbClr val="FFFFFF"/>
              </a:highlight>
              <a:latin typeface="Arial"/>
              <a:ea typeface="Arial"/>
              <a:cs typeface="Arial"/>
              <a:sym typeface="Arial"/>
            </a:endParaRPr>
          </a:p>
          <a:p>
            <a:pPr indent="0" lvl="0" marL="0" rtl="0" algn="l">
              <a:spcBef>
                <a:spcPts val="1500"/>
              </a:spcBef>
              <a:spcAft>
                <a:spcPts val="1500"/>
              </a:spcAft>
              <a:buNone/>
            </a:pPr>
            <a:r>
              <a:rPr lang="en">
                <a:solidFill>
                  <a:srgbClr val="1C1C1C"/>
                </a:solidFill>
                <a:highlight>
                  <a:srgbClr val="FFFFFF"/>
                </a:highlight>
                <a:latin typeface="Arial"/>
                <a:ea typeface="Arial"/>
                <a:cs typeface="Arial"/>
                <a:sym typeface="Arial"/>
              </a:rPr>
              <a:t>This is caused by immune complex deposition</a:t>
            </a:r>
            <a:endParaRPr>
              <a:solidFill>
                <a:srgbClr val="1C1C1C"/>
              </a:solidFill>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a:t>
            </a:r>
            <a:endParaRPr b="1"/>
          </a:p>
        </p:txBody>
      </p:sp>
      <p:sp>
        <p:nvSpPr>
          <p:cNvPr id="227" name="Google Shape;227;p3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lnSpc>
                <a:spcPct val="135000"/>
              </a:lnSpc>
              <a:spcBef>
                <a:spcPts val="1400"/>
              </a:spcBef>
              <a:spcAft>
                <a:spcPts val="0"/>
              </a:spcAft>
              <a:buNone/>
            </a:pPr>
            <a:r>
              <a:rPr b="1" lang="en">
                <a:solidFill>
                  <a:srgbClr val="1C1C1C"/>
                </a:solidFill>
                <a:highlight>
                  <a:srgbClr val="FFFFFF"/>
                </a:highlight>
                <a:latin typeface="Arial"/>
                <a:ea typeface="Arial"/>
                <a:cs typeface="Arial"/>
                <a:sym typeface="Arial"/>
              </a:rPr>
              <a:t>Pathophysiology of the immune complexes – Immunofluorescence</a:t>
            </a:r>
            <a:endParaRPr b="1">
              <a:solidFill>
                <a:srgbClr val="1C1C1C"/>
              </a:solidFill>
              <a:highlight>
                <a:srgbClr val="FFFFFF"/>
              </a:highlight>
              <a:latin typeface="Arial"/>
              <a:ea typeface="Arial"/>
              <a:cs typeface="Arial"/>
              <a:sym typeface="Arial"/>
            </a:endParaRPr>
          </a:p>
          <a:p>
            <a:pPr indent="0" lvl="0" marL="0" rtl="0" algn="l">
              <a:spcBef>
                <a:spcPts val="400"/>
              </a:spcBef>
              <a:spcAft>
                <a:spcPts val="0"/>
              </a:spcAft>
              <a:buNone/>
            </a:pPr>
            <a:r>
              <a:rPr lang="en" sz="1400">
                <a:solidFill>
                  <a:srgbClr val="1C1C1C"/>
                </a:solidFill>
                <a:highlight>
                  <a:srgbClr val="FFFFFF"/>
                </a:highlight>
                <a:latin typeface="Arial"/>
                <a:ea typeface="Arial"/>
                <a:cs typeface="Arial"/>
                <a:sym typeface="Arial"/>
              </a:rPr>
              <a:t>They can be caused by:</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Immune complex deposition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Monoclonal immunoglobulin deposition</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Dysregulation of the alternative complement pathway</a:t>
            </a:r>
            <a:endParaRPr sz="14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rPr lang="en" sz="1400">
                <a:solidFill>
                  <a:srgbClr val="1C1C1C"/>
                </a:solidFill>
                <a:highlight>
                  <a:srgbClr val="FFFFFF"/>
                </a:highlight>
                <a:latin typeface="Arial"/>
                <a:ea typeface="Arial"/>
                <a:cs typeface="Arial"/>
                <a:sym typeface="Arial"/>
              </a:rPr>
              <a:t>These can be deduced by the pattern on immunofluorescence. Immunofluorescence can show:</a:t>
            </a:r>
            <a:endParaRPr sz="1400">
              <a:solidFill>
                <a:srgbClr val="1C1C1C"/>
              </a:solidFill>
              <a:highlight>
                <a:srgbClr val="FFFFFF"/>
              </a:highlight>
              <a:latin typeface="Arial"/>
              <a:ea typeface="Arial"/>
              <a:cs typeface="Arial"/>
              <a:sym typeface="Arial"/>
            </a:endParaRPr>
          </a:p>
          <a:p>
            <a:pPr indent="-317500" lvl="0" marL="457200" rtl="0" algn="l">
              <a:spcBef>
                <a:spcPts val="150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Immunoglobulin (with or without complement)</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Complement Dominant</a:t>
            </a:r>
            <a:endParaRPr sz="1400">
              <a:solidFill>
                <a:srgbClr val="1C1C1C"/>
              </a:solidFill>
              <a:highlight>
                <a:srgbClr val="FFFFFF"/>
              </a:highlight>
              <a:latin typeface="Arial"/>
              <a:ea typeface="Arial"/>
              <a:cs typeface="Arial"/>
              <a:sym typeface="Arial"/>
            </a:endParaRPr>
          </a:p>
          <a:p>
            <a:pPr indent="-317500" lvl="0" marL="457200" rtl="0" algn="l">
              <a:spcBef>
                <a:spcPts val="0"/>
              </a:spcBef>
              <a:spcAft>
                <a:spcPts val="0"/>
              </a:spcAft>
              <a:buClr>
                <a:srgbClr val="1C1C1C"/>
              </a:buClr>
              <a:buSzPts val="1400"/>
              <a:buFont typeface="Arial"/>
              <a:buChar char="●"/>
            </a:pPr>
            <a:r>
              <a:rPr lang="en" sz="1400">
                <a:solidFill>
                  <a:srgbClr val="1C1C1C"/>
                </a:solidFill>
                <a:highlight>
                  <a:srgbClr val="FFFFFF"/>
                </a:highlight>
                <a:latin typeface="Arial"/>
                <a:ea typeface="Arial"/>
                <a:cs typeface="Arial"/>
                <a:sym typeface="Arial"/>
              </a:rPr>
              <a:t>Immunofluorescence Negative (There are also cases without immune complexes)</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MPGN: Biopsy Immunofluorescence</a:t>
            </a:r>
            <a:endParaRPr b="1"/>
          </a:p>
        </p:txBody>
      </p:sp>
      <p:sp>
        <p:nvSpPr>
          <p:cNvPr id="233" name="Google Shape;233;p3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4" name="Google Shape;234;p37"/>
          <p:cNvPicPr preferRelativeResize="0"/>
          <p:nvPr/>
        </p:nvPicPr>
        <p:blipFill>
          <a:blip r:embed="rId3">
            <a:alphaModFix/>
          </a:blip>
          <a:stretch>
            <a:fillRect/>
          </a:stretch>
        </p:blipFill>
        <p:spPr>
          <a:xfrm>
            <a:off x="777500" y="982475"/>
            <a:ext cx="7609276" cy="4103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4</a:t>
            </a:r>
            <a:endParaRPr b="1"/>
          </a:p>
        </p:txBody>
      </p:sp>
      <p:sp>
        <p:nvSpPr>
          <p:cNvPr id="240" name="Google Shape;240;p3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52 year old male referred for creatinine </a:t>
            </a:r>
            <a:r>
              <a:rPr lang="en"/>
              <a:t>elevation</a:t>
            </a:r>
            <a:r>
              <a:rPr lang="en"/>
              <a:t> 1.8 g/dl.  Records show creatinine increase from 1.4 g/dl over past 5 years.  PMH: HTN, OSA, hyperlipidemia, impaired fasting glucose.  Medications: Losartan, amlodipine, rosuvastatin, fenofibrate, aspirin</a:t>
            </a:r>
            <a:endParaRPr/>
          </a:p>
          <a:p>
            <a:pPr indent="0" lvl="0" marL="0" rtl="0" algn="l">
              <a:spcBef>
                <a:spcPts val="1200"/>
              </a:spcBef>
              <a:spcAft>
                <a:spcPts val="0"/>
              </a:spcAft>
              <a:buNone/>
            </a:pPr>
            <a:r>
              <a:rPr lang="en"/>
              <a:t>PE: BP 152/88, BMI 36, negative for edema</a:t>
            </a:r>
            <a:endParaRPr/>
          </a:p>
          <a:p>
            <a:pPr indent="0" lvl="0" marL="0" rtl="0" algn="l">
              <a:spcBef>
                <a:spcPts val="1200"/>
              </a:spcBef>
              <a:spcAft>
                <a:spcPts val="0"/>
              </a:spcAft>
              <a:buNone/>
            </a:pPr>
            <a:r>
              <a:rPr lang="en"/>
              <a:t>Albumin 3.8 g/dl; UA: 3 + protein; neg blood; negative leukocyte</a:t>
            </a:r>
            <a:endParaRPr/>
          </a:p>
          <a:p>
            <a:pPr indent="0" lvl="0" marL="0" rtl="0" algn="l">
              <a:spcBef>
                <a:spcPts val="1200"/>
              </a:spcBef>
              <a:spcAft>
                <a:spcPts val="0"/>
              </a:spcAft>
              <a:buNone/>
            </a:pPr>
            <a:r>
              <a:rPr lang="en"/>
              <a:t>UACR: 3800 mg/g</a:t>
            </a:r>
            <a:endParaRPr/>
          </a:p>
          <a:p>
            <a:pPr indent="0" lvl="0" marL="0" rtl="0" algn="l">
              <a:spcBef>
                <a:spcPts val="1200"/>
              </a:spcBef>
              <a:spcAft>
                <a:spcPts val="0"/>
              </a:spcAft>
              <a:buNone/>
            </a:pPr>
            <a:r>
              <a:rPr lang="en"/>
              <a:t>Renal US: RK 12.6 LK 12.8 cm.  Increased echogenicity</a:t>
            </a:r>
            <a:endParaRPr/>
          </a:p>
          <a:p>
            <a:pPr indent="0" lvl="0" marL="0" rtl="0" algn="l">
              <a:spcBef>
                <a:spcPts val="1200"/>
              </a:spcBef>
              <a:spcAft>
                <a:spcPts val="1200"/>
              </a:spcAft>
              <a:buNone/>
            </a:pPr>
            <a:r>
              <a:rPr b="1" lang="en">
                <a:solidFill>
                  <a:schemeClr val="dk1"/>
                </a:solidFill>
              </a:rPr>
              <a:t>What’s the Diagnosis?</a:t>
            </a:r>
            <a:endParaRPr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Adaptive/ Secondary FSGS</a:t>
            </a:r>
            <a:endParaRPr b="1"/>
          </a:p>
        </p:txBody>
      </p:sp>
      <p:sp>
        <p:nvSpPr>
          <p:cNvPr id="246" name="Google Shape;246;p3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7" name="Google Shape;247;p39"/>
          <p:cNvPicPr preferRelativeResize="0"/>
          <p:nvPr/>
        </p:nvPicPr>
        <p:blipFill>
          <a:blip r:embed="rId3">
            <a:alphaModFix/>
          </a:blip>
          <a:stretch>
            <a:fillRect/>
          </a:stretch>
        </p:blipFill>
        <p:spPr>
          <a:xfrm>
            <a:off x="752475" y="1400175"/>
            <a:ext cx="7639050" cy="2343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Adaptive/ Secondary FSGS: Causes</a:t>
            </a:r>
            <a:endParaRPr b="1"/>
          </a:p>
          <a:p>
            <a:pPr indent="0" lvl="0" marL="0" rtl="0" algn="ctr">
              <a:spcBef>
                <a:spcPts val="0"/>
              </a:spcBef>
              <a:spcAft>
                <a:spcPts val="0"/>
              </a:spcAft>
              <a:buNone/>
            </a:pPr>
            <a:r>
              <a:t/>
            </a:r>
            <a:endParaRPr b="1"/>
          </a:p>
        </p:txBody>
      </p:sp>
      <p:sp>
        <p:nvSpPr>
          <p:cNvPr id="253" name="Google Shape;253;p4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4" name="Google Shape;254;p40"/>
          <p:cNvPicPr preferRelativeResize="0"/>
          <p:nvPr/>
        </p:nvPicPr>
        <p:blipFill>
          <a:blip r:embed="rId3">
            <a:alphaModFix/>
          </a:blip>
          <a:stretch>
            <a:fillRect/>
          </a:stretch>
        </p:blipFill>
        <p:spPr>
          <a:xfrm>
            <a:off x="747713" y="1333500"/>
            <a:ext cx="7648575" cy="3086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5</a:t>
            </a:r>
            <a:endParaRPr b="1"/>
          </a:p>
        </p:txBody>
      </p:sp>
      <p:sp>
        <p:nvSpPr>
          <p:cNvPr id="260" name="Google Shape;260;p4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83 year old male presents to PCP because he thinks he has the flu.  1 week of chills, poor </a:t>
            </a:r>
            <a:r>
              <a:rPr lang="en"/>
              <a:t>appetite</a:t>
            </a:r>
            <a:r>
              <a:rPr lang="en"/>
              <a:t> and malaise.</a:t>
            </a:r>
            <a:endParaRPr/>
          </a:p>
          <a:p>
            <a:pPr indent="0" lvl="0" marL="0" rtl="0" algn="l">
              <a:spcBef>
                <a:spcPts val="1200"/>
              </a:spcBef>
              <a:spcAft>
                <a:spcPts val="0"/>
              </a:spcAft>
              <a:buNone/>
            </a:pPr>
            <a:r>
              <a:rPr lang="en"/>
              <a:t>PE: Afebrile, BP 155/95, ill appearing, trace lower extremity edema</a:t>
            </a:r>
            <a:endParaRPr/>
          </a:p>
          <a:p>
            <a:pPr indent="0" lvl="0" marL="0" rtl="0" algn="l">
              <a:spcBef>
                <a:spcPts val="1200"/>
              </a:spcBef>
              <a:spcAft>
                <a:spcPts val="0"/>
              </a:spcAft>
              <a:buNone/>
            </a:pPr>
            <a:r>
              <a:rPr lang="en"/>
              <a:t>Creatinine 2.9 mg/dl (baseline 0.9 mg/dl 3 months ago)</a:t>
            </a:r>
            <a:endParaRPr/>
          </a:p>
          <a:p>
            <a:pPr indent="0" lvl="0" marL="0" rtl="0" algn="l">
              <a:spcBef>
                <a:spcPts val="1200"/>
              </a:spcBef>
              <a:spcAft>
                <a:spcPts val="0"/>
              </a:spcAft>
              <a:buNone/>
            </a:pPr>
            <a:r>
              <a:rPr lang="en"/>
              <a:t>Referred to ER</a:t>
            </a:r>
            <a:endParaRPr/>
          </a:p>
          <a:p>
            <a:pPr indent="-342900" lvl="0" marL="457200" rtl="0" algn="l">
              <a:spcBef>
                <a:spcPts val="1200"/>
              </a:spcBef>
              <a:spcAft>
                <a:spcPts val="0"/>
              </a:spcAft>
              <a:buSzPts val="1800"/>
              <a:buChar char="●"/>
            </a:pPr>
            <a:r>
              <a:rPr lang="en"/>
              <a:t>Creatinine 3.1 g/dl</a:t>
            </a:r>
            <a:endParaRPr/>
          </a:p>
          <a:p>
            <a:pPr indent="-342900" lvl="0" marL="457200" rtl="0" algn="l">
              <a:spcBef>
                <a:spcPts val="0"/>
              </a:spcBef>
              <a:spcAft>
                <a:spcPts val="0"/>
              </a:spcAft>
              <a:buSzPts val="1800"/>
              <a:buChar char="●"/>
            </a:pPr>
            <a:r>
              <a:rPr lang="en"/>
              <a:t>Urinalysis: 3+ blood; 2+ protein</a:t>
            </a:r>
            <a:endParaRPr/>
          </a:p>
          <a:p>
            <a:pPr indent="-342900" lvl="0" marL="457200" rtl="0" algn="l">
              <a:spcBef>
                <a:spcPts val="0"/>
              </a:spcBef>
              <a:spcAft>
                <a:spcPts val="0"/>
              </a:spcAft>
              <a:buSzPts val="1800"/>
              <a:buChar char="●"/>
            </a:pPr>
            <a:r>
              <a:rPr lang="en"/>
              <a:t>CXR: No infiltrates</a:t>
            </a:r>
            <a:endParaRPr/>
          </a:p>
          <a:p>
            <a:pPr indent="0" lvl="0" marL="0" rtl="0" algn="l">
              <a:spcBef>
                <a:spcPts val="1200"/>
              </a:spcBef>
              <a:spcAft>
                <a:spcPts val="1200"/>
              </a:spcAft>
              <a:buNone/>
            </a:pPr>
            <a:r>
              <a:rPr b="1" lang="en">
                <a:solidFill>
                  <a:schemeClr val="dk1"/>
                </a:solidFill>
              </a:rPr>
              <a:t>What is the most likely diagnosis?</a:t>
            </a: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Clinical Presentations of Glomerular Disease</a:t>
            </a:r>
            <a:endParaRPr b="1"/>
          </a:p>
        </p:txBody>
      </p:sp>
      <p:sp>
        <p:nvSpPr>
          <p:cNvPr id="98" name="Google Shape;98;p1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Asymptomatic Proteinuria</a:t>
            </a:r>
            <a:endParaRPr/>
          </a:p>
          <a:p>
            <a:pPr indent="-342900" lvl="0" marL="457200" rtl="0" algn="l">
              <a:spcBef>
                <a:spcPts val="0"/>
              </a:spcBef>
              <a:spcAft>
                <a:spcPts val="0"/>
              </a:spcAft>
              <a:buSzPts val="1800"/>
              <a:buChar char="●"/>
            </a:pPr>
            <a:r>
              <a:rPr lang="en"/>
              <a:t>Nephrotic Syndrome</a:t>
            </a:r>
            <a:endParaRPr/>
          </a:p>
          <a:p>
            <a:pPr indent="-342900" lvl="0" marL="457200" rtl="0" algn="l">
              <a:spcBef>
                <a:spcPts val="0"/>
              </a:spcBef>
              <a:spcAft>
                <a:spcPts val="0"/>
              </a:spcAft>
              <a:buSzPts val="1800"/>
              <a:buChar char="●"/>
            </a:pPr>
            <a:r>
              <a:rPr lang="en"/>
              <a:t>Asymptomatic Hematuria</a:t>
            </a:r>
            <a:endParaRPr/>
          </a:p>
          <a:p>
            <a:pPr indent="-342900" lvl="0" marL="457200" rtl="0" algn="l">
              <a:spcBef>
                <a:spcPts val="0"/>
              </a:spcBef>
              <a:spcAft>
                <a:spcPts val="0"/>
              </a:spcAft>
              <a:buSzPts val="1800"/>
              <a:buChar char="●"/>
            </a:pPr>
            <a:r>
              <a:rPr lang="en"/>
              <a:t>Progressive CKD</a:t>
            </a:r>
            <a:endParaRPr/>
          </a:p>
          <a:p>
            <a:pPr indent="-342900" lvl="0" marL="457200" rtl="0" algn="l">
              <a:spcBef>
                <a:spcPts val="0"/>
              </a:spcBef>
              <a:spcAft>
                <a:spcPts val="0"/>
              </a:spcAft>
              <a:buSzPts val="1800"/>
              <a:buChar char="●"/>
            </a:pPr>
            <a:r>
              <a:rPr lang="en"/>
              <a:t>Acute Kidney Injury (RPGN)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RPGN</a:t>
            </a:r>
            <a:endParaRPr b="1"/>
          </a:p>
        </p:txBody>
      </p:sp>
      <p:sp>
        <p:nvSpPr>
          <p:cNvPr id="266" name="Google Shape;266;p4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300">
                <a:solidFill>
                  <a:srgbClr val="1C1C1C"/>
                </a:solidFill>
                <a:highlight>
                  <a:srgbClr val="FFFFFF"/>
                </a:highlight>
                <a:latin typeface="Arial"/>
                <a:ea typeface="Arial"/>
                <a:cs typeface="Arial"/>
                <a:sym typeface="Arial"/>
              </a:rPr>
              <a:t>When glomerular hematuria is present we are concerned about 3 potential pathophysiologic mechanisms present.</a:t>
            </a:r>
            <a:endParaRPr sz="1300">
              <a:solidFill>
                <a:srgbClr val="1C1C1C"/>
              </a:solidFill>
              <a:highlight>
                <a:srgbClr val="FFFFFF"/>
              </a:highlight>
              <a:latin typeface="Arial"/>
              <a:ea typeface="Arial"/>
              <a:cs typeface="Arial"/>
              <a:sym typeface="Arial"/>
            </a:endParaRPr>
          </a:p>
          <a:p>
            <a:pPr indent="-304800" lvl="0" marL="457200" rtl="0" algn="l">
              <a:spcBef>
                <a:spcPts val="150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Antibodies against the glomerular basement membrane</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Anti GBM antibody disease (Goodpasture’s)</a:t>
            </a:r>
            <a:endParaRPr sz="1200">
              <a:solidFill>
                <a:srgbClr val="1C1C1C"/>
              </a:solidFill>
              <a:highlight>
                <a:srgbClr val="FFFFFF"/>
              </a:highlight>
              <a:latin typeface="Arial"/>
              <a:ea typeface="Arial"/>
              <a:cs typeface="Arial"/>
              <a:sym typeface="Arial"/>
            </a:endParaRPr>
          </a:p>
          <a:p>
            <a:pPr indent="-304800" lvl="0" marL="457200" rtl="0" algn="l">
              <a:spcBef>
                <a:spcPts val="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Immune complexes that deposit in the glomeruli causing inflammation</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Cryoglobulinemia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IgA Nephropathy</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Lupus Nephritis</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Membranoproliferative Glomerulonephritis</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Post Streptococcal/Infectious GN</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PGNMID: Proliferative Glomerulonephritis with Monoclonal Immunoglobulin Deposits</a:t>
            </a:r>
            <a:endParaRPr sz="1200">
              <a:solidFill>
                <a:srgbClr val="1C1C1C"/>
              </a:solidFill>
              <a:highlight>
                <a:srgbClr val="FFFFFF"/>
              </a:highlight>
              <a:latin typeface="Arial"/>
              <a:ea typeface="Arial"/>
              <a:cs typeface="Arial"/>
              <a:sym typeface="Arial"/>
            </a:endParaRPr>
          </a:p>
          <a:p>
            <a:pPr indent="-304800" lvl="0" marL="457200" rtl="0" algn="l">
              <a:spcBef>
                <a:spcPts val="0"/>
              </a:spcBef>
              <a:spcAft>
                <a:spcPts val="0"/>
              </a:spcAft>
              <a:buClr>
                <a:srgbClr val="1C1C1C"/>
              </a:buClr>
              <a:buSzPts val="1200"/>
              <a:buFont typeface="Arial"/>
              <a:buChar char="●"/>
            </a:pPr>
            <a:r>
              <a:rPr b="1" lang="en" sz="1400">
                <a:solidFill>
                  <a:srgbClr val="1C1C1C"/>
                </a:solidFill>
                <a:highlight>
                  <a:srgbClr val="FFFFFF"/>
                </a:highlight>
                <a:latin typeface="Arial"/>
                <a:ea typeface="Arial"/>
                <a:cs typeface="Arial"/>
                <a:sym typeface="Arial"/>
              </a:rPr>
              <a:t>Pauci Immune: ANCA associated</a:t>
            </a:r>
            <a:endParaRPr b="1" sz="14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Granulomatosis with polyangiitis (GPA) – C ANCA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Microscopic polyarteritis (MPA) – P ANCA</a:t>
            </a:r>
            <a:endParaRPr sz="1200">
              <a:solidFill>
                <a:srgbClr val="1C1C1C"/>
              </a:solidFill>
              <a:highlight>
                <a:srgbClr val="FFFFFF"/>
              </a:highlight>
              <a:latin typeface="Arial"/>
              <a:ea typeface="Arial"/>
              <a:cs typeface="Arial"/>
              <a:sym typeface="Arial"/>
            </a:endParaRPr>
          </a:p>
          <a:p>
            <a:pPr indent="-304800" lvl="1" marL="914400" rtl="0" algn="l">
              <a:spcBef>
                <a:spcPts val="0"/>
              </a:spcBef>
              <a:spcAft>
                <a:spcPts val="0"/>
              </a:spcAft>
              <a:buClr>
                <a:srgbClr val="1C1C1C"/>
              </a:buClr>
              <a:buSzPts val="1200"/>
              <a:buFont typeface="Arial"/>
              <a:buChar char="○"/>
            </a:pPr>
            <a:r>
              <a:rPr lang="en" sz="1200">
                <a:solidFill>
                  <a:srgbClr val="1C1C1C"/>
                </a:solidFill>
                <a:highlight>
                  <a:srgbClr val="FFFFFF"/>
                </a:highlight>
                <a:latin typeface="Arial"/>
                <a:ea typeface="Arial"/>
                <a:cs typeface="Arial"/>
                <a:sym typeface="Arial"/>
              </a:rPr>
              <a:t>Churg Strauss syndrome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RPGN: Serologic Evaluation</a:t>
            </a:r>
            <a:endParaRPr/>
          </a:p>
        </p:txBody>
      </p:sp>
      <p:sp>
        <p:nvSpPr>
          <p:cNvPr id="272" name="Google Shape;272;p4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73" name="Google Shape;273;p43"/>
          <p:cNvPicPr preferRelativeResize="0"/>
          <p:nvPr/>
        </p:nvPicPr>
        <p:blipFill>
          <a:blip r:embed="rId3">
            <a:alphaModFix/>
          </a:blip>
          <a:stretch>
            <a:fillRect/>
          </a:stretch>
        </p:blipFill>
        <p:spPr>
          <a:xfrm>
            <a:off x="762000" y="1476375"/>
            <a:ext cx="7620000" cy="2190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3 (cont) </a:t>
            </a:r>
            <a:endParaRPr b="1"/>
          </a:p>
        </p:txBody>
      </p:sp>
      <p:sp>
        <p:nvSpPr>
          <p:cNvPr id="279" name="Google Shape;279;p44"/>
          <p:cNvSpPr txBox="1"/>
          <p:nvPr>
            <p:ph idx="1" type="body"/>
          </p:nvPr>
        </p:nvSpPr>
        <p:spPr>
          <a:xfrm>
            <a:off x="236925"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ANCA:</a:t>
            </a:r>
            <a:endParaRPr/>
          </a:p>
          <a:p>
            <a:pPr indent="-342900" lvl="0" marL="457200" rtl="0" algn="l">
              <a:spcBef>
                <a:spcPts val="1200"/>
              </a:spcBef>
              <a:spcAft>
                <a:spcPts val="0"/>
              </a:spcAft>
              <a:buSzPts val="1800"/>
              <a:buChar char="●"/>
            </a:pPr>
            <a:r>
              <a:rPr lang="en"/>
              <a:t>MPO &gt; 100</a:t>
            </a:r>
            <a:endParaRPr/>
          </a:p>
          <a:p>
            <a:pPr indent="-342900" lvl="0" marL="457200" rtl="0" algn="l">
              <a:spcBef>
                <a:spcPts val="0"/>
              </a:spcBef>
              <a:spcAft>
                <a:spcPts val="0"/>
              </a:spcAft>
              <a:buSzPts val="1800"/>
              <a:buChar char="●"/>
            </a:pPr>
            <a:r>
              <a:rPr lang="en"/>
              <a:t>PR3 negative</a:t>
            </a:r>
            <a:endParaRPr/>
          </a:p>
          <a:p>
            <a:pPr indent="0" lvl="0" marL="0" rtl="0" algn="l">
              <a:spcBef>
                <a:spcPts val="1200"/>
              </a:spcBef>
              <a:spcAft>
                <a:spcPts val="0"/>
              </a:spcAft>
              <a:buNone/>
            </a:pPr>
            <a:r>
              <a:rPr lang="en"/>
              <a:t>Biopsy:</a:t>
            </a:r>
            <a:endParaRPr/>
          </a:p>
          <a:p>
            <a:pPr indent="-342900" lvl="0" marL="457200" rtl="0" algn="l">
              <a:spcBef>
                <a:spcPts val="1200"/>
              </a:spcBef>
              <a:spcAft>
                <a:spcPts val="0"/>
              </a:spcAft>
              <a:buSzPts val="1800"/>
              <a:buChar char="●"/>
            </a:pPr>
            <a:r>
              <a:rPr lang="en"/>
              <a:t>Light Microscopy: Necrotizing and crescentic GN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lang="en">
                <a:solidFill>
                  <a:schemeClr val="dk1"/>
                </a:solidFill>
              </a:rPr>
              <a:t>What’s the Diagnosis?</a:t>
            </a:r>
            <a:endParaRPr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Biopsy: </a:t>
            </a:r>
            <a:r>
              <a:rPr b="1" lang="en"/>
              <a:t>Immunofluorescence</a:t>
            </a:r>
            <a:r>
              <a:rPr b="1" lang="en"/>
              <a:t> </a:t>
            </a:r>
            <a:endParaRPr b="1"/>
          </a:p>
        </p:txBody>
      </p:sp>
      <p:sp>
        <p:nvSpPr>
          <p:cNvPr id="285" name="Google Shape;285;p4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Anti GBM antibody disease</a:t>
            </a:r>
            <a:r>
              <a:rPr lang="en">
                <a:solidFill>
                  <a:srgbClr val="1C1C1C"/>
                </a:solidFill>
                <a:highlight>
                  <a:srgbClr val="FFFFFF"/>
                </a:highlight>
                <a:latin typeface="Arial"/>
                <a:ea typeface="Arial"/>
                <a:cs typeface="Arial"/>
                <a:sym typeface="Arial"/>
              </a:rPr>
              <a:t> </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Linear staining with IgG and C3.  This is because the antibody is against the basement membrane itself so the deposition is continuous.</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Immune Complex</a:t>
            </a:r>
            <a:r>
              <a:rPr lang="en">
                <a:solidFill>
                  <a:srgbClr val="1C1C1C"/>
                </a:solidFill>
                <a:highlight>
                  <a:srgbClr val="FFFFFF"/>
                </a:highlight>
                <a:latin typeface="Arial"/>
                <a:ea typeface="Arial"/>
                <a:cs typeface="Arial"/>
                <a:sym typeface="Arial"/>
              </a:rPr>
              <a:t> </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Granular deposition. (Often IgG and C3).  This is because the pathogenesis is antibody-antigen complexes that deposit in the glomerulus in a non continuous pattern.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b="1" lang="en">
                <a:solidFill>
                  <a:srgbClr val="1C1C1C"/>
                </a:solidFill>
                <a:highlight>
                  <a:srgbClr val="FFFFFF"/>
                </a:highlight>
                <a:latin typeface="Arial"/>
                <a:ea typeface="Arial"/>
                <a:cs typeface="Arial"/>
                <a:sym typeface="Arial"/>
              </a:rPr>
              <a:t>ANCA associated (pauci-immune)</a:t>
            </a:r>
            <a:endParaRPr>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000000"/>
              </a:buClr>
              <a:buSzPts val="1400"/>
              <a:buFont typeface="Arial"/>
              <a:buChar char="○"/>
            </a:pPr>
            <a:r>
              <a:rPr lang="en">
                <a:solidFill>
                  <a:srgbClr val="1C1C1C"/>
                </a:solidFill>
                <a:highlight>
                  <a:srgbClr val="FFFFFF"/>
                </a:highlight>
                <a:latin typeface="Arial"/>
                <a:ea typeface="Arial"/>
                <a:cs typeface="Arial"/>
                <a:sym typeface="Arial"/>
              </a:rPr>
              <a:t>Negative or minimally positive immunofluorescence, this is not associated with immune complex deposition and there is a paucity of staining</a:t>
            </a:r>
            <a:endParaRPr>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Questions?</a:t>
            </a:r>
            <a:endParaRPr b="1"/>
          </a:p>
        </p:txBody>
      </p:sp>
      <p:sp>
        <p:nvSpPr>
          <p:cNvPr id="291" name="Google Shape;291;p4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1050">
                <a:solidFill>
                  <a:srgbClr val="0F0F0F"/>
                </a:solidFill>
                <a:highlight>
                  <a:srgbClr val="FFFFFF"/>
                </a:highlight>
              </a:rPr>
              <a:t>BC Nephro</a:t>
            </a:r>
            <a:endParaRPr sz="1050">
              <a:solidFill>
                <a:srgbClr val="0F0F0F"/>
              </a:solidFill>
              <a:highlight>
                <a:srgbClr val="FFFFFF"/>
              </a:highlight>
            </a:endParaRPr>
          </a:p>
          <a:p>
            <a:pPr indent="0" lvl="0" marL="0" rtl="0" algn="l">
              <a:spcBef>
                <a:spcPts val="300"/>
              </a:spcBef>
              <a:spcAft>
                <a:spcPts val="0"/>
              </a:spcAft>
              <a:buNone/>
            </a:pPr>
            <a:r>
              <a:rPr lang="en" sz="1050">
                <a:solidFill>
                  <a:srgbClr val="1155CC"/>
                </a:solidFill>
                <a:highlight>
                  <a:srgbClr val="FFFFFF"/>
                </a:highlight>
                <a:uFill>
                  <a:noFill/>
                </a:uFill>
                <a:hlinkClick r:id="rId3">
                  <a:extLst>
                    <a:ext uri="{A12FA001-AC4F-418D-AE19-62706E023703}">
                      <ahyp:hlinkClr val="tx"/>
                    </a:ext>
                  </a:extLst>
                </a:hlinkClick>
              </a:rPr>
              <a:t>bcnephro.com</a:t>
            </a:r>
            <a:endParaRPr sz="1050">
              <a:solidFill>
                <a:srgbClr val="1155CC"/>
              </a:solidFill>
              <a:highlight>
                <a:srgbClr val="FFFFFF"/>
              </a:highlight>
            </a:endParaRPr>
          </a:p>
          <a:p>
            <a:pPr indent="0" lvl="0" marL="0" rtl="0" algn="l">
              <a:spcBef>
                <a:spcPts val="0"/>
              </a:spcBef>
              <a:spcAft>
                <a:spcPts val="0"/>
              </a:spcAft>
              <a:buNone/>
            </a:pPr>
            <a:r>
              <a:rPr lang="en" sz="1050">
                <a:solidFill>
                  <a:srgbClr val="0F0F0F"/>
                </a:solidFill>
                <a:highlight>
                  <a:srgbClr val="FFFFFF"/>
                </a:highlight>
              </a:rPr>
              <a:t>Instagram</a:t>
            </a:r>
            <a:endParaRPr sz="1050">
              <a:solidFill>
                <a:srgbClr val="0F0F0F"/>
              </a:solidFill>
              <a:highlight>
                <a:srgbClr val="FFFFFF"/>
              </a:highlight>
            </a:endParaRPr>
          </a:p>
          <a:p>
            <a:pPr indent="0" lvl="0" marL="0" rtl="0" algn="l">
              <a:spcBef>
                <a:spcPts val="300"/>
              </a:spcBef>
              <a:spcAft>
                <a:spcPts val="0"/>
              </a:spcAft>
              <a:buNone/>
            </a:pPr>
            <a:r>
              <a:rPr lang="en" sz="1050">
                <a:solidFill>
                  <a:srgbClr val="1155CC"/>
                </a:solidFill>
                <a:highlight>
                  <a:srgbClr val="FFFFFF"/>
                </a:highlight>
                <a:uFill>
                  <a:noFill/>
                </a:uFill>
                <a:hlinkClick r:id="rId4">
                  <a:extLst>
                    <a:ext uri="{A12FA001-AC4F-418D-AE19-62706E023703}">
                      <ahyp:hlinkClr val="tx"/>
                    </a:ext>
                  </a:extLst>
                </a:hlinkClick>
              </a:rPr>
              <a:t>instagram.com/bcnephro/?hl=en</a:t>
            </a:r>
            <a:endParaRPr>
              <a:solidFill>
                <a:srgbClr val="1155CC"/>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rgbClr val="1155CC"/>
                </a:solidFill>
                <a:hlinkClick r:id="rId5">
                  <a:extLst>
                    <a:ext uri="{A12FA001-AC4F-418D-AE19-62706E023703}">
                      <ahyp:hlinkClr val="tx"/>
                    </a:ext>
                  </a:extLst>
                </a:hlinkClick>
              </a:rPr>
              <a:t>Brian Cronin - YouTube</a:t>
            </a:r>
            <a:endParaRPr>
              <a:solidFill>
                <a:srgbClr val="1155CC"/>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92" name="Google Shape;292;p46"/>
          <p:cNvPicPr preferRelativeResize="0"/>
          <p:nvPr/>
        </p:nvPicPr>
        <p:blipFill>
          <a:blip r:embed="rId6">
            <a:alphaModFix/>
          </a:blip>
          <a:stretch>
            <a:fillRect/>
          </a:stretch>
        </p:blipFill>
        <p:spPr>
          <a:xfrm>
            <a:off x="5119225" y="1229876"/>
            <a:ext cx="3713075" cy="743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1</a:t>
            </a:r>
            <a:endParaRPr b="1"/>
          </a:p>
        </p:txBody>
      </p:sp>
      <p:sp>
        <p:nvSpPr>
          <p:cNvPr id="104" name="Google Shape;104;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19 yo woman with no PMH referred for proteinuria found on UA at routine gynecology </a:t>
            </a:r>
            <a:r>
              <a:rPr lang="en"/>
              <a:t>appointment</a:t>
            </a:r>
            <a:r>
              <a:rPr lang="en"/>
              <a:t>.   No associated symptoms, no edema, hematuria or foamy urine.  Consumes a vegan diet. BP 110/70 exam no edema and otherwise unremarkable.</a:t>
            </a:r>
            <a:endParaRPr/>
          </a:p>
          <a:p>
            <a:pPr indent="0" lvl="0" marL="0" rtl="0" algn="l">
              <a:spcBef>
                <a:spcPts val="1200"/>
              </a:spcBef>
              <a:spcAft>
                <a:spcPts val="0"/>
              </a:spcAft>
              <a:buNone/>
            </a:pPr>
            <a:r>
              <a:rPr lang="en"/>
              <a:t>UA: SG 1.008, pH 8.2, leukocyte negative, nitrites negative, blood negative, protein 2+, glucose negative, ketones negative</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
                <a:solidFill>
                  <a:schemeClr val="dk1"/>
                </a:solidFill>
              </a:rPr>
              <a:t>How do you evaluate?</a:t>
            </a:r>
            <a:endParaRPr b="1">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0" name="Google Shape;110;p1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Urine Albumin Creatinine Ratio (UACR)</a:t>
            </a:r>
            <a:endParaRPr/>
          </a:p>
          <a:p>
            <a:pPr indent="-342900" lvl="0" marL="457200" rtl="0" algn="l">
              <a:spcBef>
                <a:spcPts val="1200"/>
              </a:spcBef>
              <a:spcAft>
                <a:spcPts val="0"/>
              </a:spcAft>
              <a:buSzPts val="1800"/>
              <a:buChar char="●"/>
            </a:pPr>
            <a:r>
              <a:rPr lang="en"/>
              <a:t>12 mg/gram</a:t>
            </a:r>
            <a:endParaRPr/>
          </a:p>
          <a:p>
            <a:pPr indent="0" lvl="0" marL="0" rtl="0" algn="l">
              <a:spcBef>
                <a:spcPts val="1200"/>
              </a:spcBef>
              <a:spcAft>
                <a:spcPts val="0"/>
              </a:spcAft>
              <a:buNone/>
            </a:pPr>
            <a:r>
              <a:rPr lang="en"/>
              <a:t>Urine Protein Creatinine Ratio (UPCR)</a:t>
            </a:r>
            <a:endParaRPr/>
          </a:p>
          <a:p>
            <a:pPr indent="0" lvl="0" marL="0" rtl="0" algn="l">
              <a:spcBef>
                <a:spcPts val="1200"/>
              </a:spcBef>
              <a:spcAft>
                <a:spcPts val="0"/>
              </a:spcAft>
              <a:buNone/>
            </a:pPr>
            <a:r>
              <a:rPr lang="en"/>
              <a:t>Urinalysis:</a:t>
            </a:r>
            <a:endParaRPr/>
          </a:p>
          <a:p>
            <a:pPr indent="-342900" lvl="0" marL="457200" rtl="0" algn="l">
              <a:spcBef>
                <a:spcPts val="1200"/>
              </a:spcBef>
              <a:spcAft>
                <a:spcPts val="0"/>
              </a:spcAft>
              <a:buSzPts val="1800"/>
              <a:buChar char="●"/>
            </a:pPr>
            <a:r>
              <a:rPr lang="en"/>
              <a:t>Checks for albumin</a:t>
            </a:r>
            <a:endParaRPr/>
          </a:p>
          <a:p>
            <a:pPr indent="-342900" lvl="0" marL="457200" rtl="0" algn="l">
              <a:spcBef>
                <a:spcPts val="0"/>
              </a:spcBef>
              <a:spcAft>
                <a:spcPts val="0"/>
              </a:spcAft>
              <a:buSzPts val="1800"/>
              <a:buChar char="●"/>
            </a:pPr>
            <a:r>
              <a:rPr lang="en"/>
              <a:t>False Positive: Alkaline Urine (pH </a:t>
            </a:r>
            <a:r>
              <a:rPr lang="en" u="sng"/>
              <a:t>&gt;</a:t>
            </a:r>
            <a:r>
              <a:rPr lang="en"/>
              <a:t> 8.0), Concentrated Urine (High SG </a:t>
            </a:r>
            <a:r>
              <a:rPr lang="en" u="sng"/>
              <a:t>&gt;</a:t>
            </a:r>
            <a:r>
              <a:rPr lang="en"/>
              <a:t> 1.025), IV contrast, chlorhexidine</a:t>
            </a:r>
            <a:endParaRPr/>
          </a:p>
          <a:p>
            <a:pPr indent="-342900" lvl="0" marL="457200" rtl="0" algn="l">
              <a:spcBef>
                <a:spcPts val="0"/>
              </a:spcBef>
              <a:spcAft>
                <a:spcPts val="0"/>
              </a:spcAft>
              <a:buSzPts val="1800"/>
              <a:buChar char="●"/>
            </a:pPr>
            <a:r>
              <a:rPr lang="en"/>
              <a:t>False Negative:  Acidic pH, Dilute Urine (Low SG), Non albumin protein</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35000"/>
              </a:lnSpc>
              <a:spcBef>
                <a:spcPts val="1800"/>
              </a:spcBef>
              <a:spcAft>
                <a:spcPts val="400"/>
              </a:spcAft>
              <a:buSzPts val="990"/>
              <a:buNone/>
            </a:pPr>
            <a:r>
              <a:rPr b="1" lang="en" sz="2430">
                <a:highlight>
                  <a:schemeClr val="lt1"/>
                </a:highlight>
                <a:latin typeface="Arial"/>
                <a:ea typeface="Arial"/>
                <a:cs typeface="Arial"/>
                <a:sym typeface="Arial"/>
              </a:rPr>
              <a:t>Albumin, Microalbumin, Protein – What’s the difference?</a:t>
            </a:r>
            <a:endParaRPr b="1" sz="3600"/>
          </a:p>
        </p:txBody>
      </p:sp>
      <p:sp>
        <p:nvSpPr>
          <p:cNvPr id="116" name="Google Shape;116;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Most urinary protein is albumin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In glomerular diseases urinary albumin is 55-60% of the total urinary protein</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If the percentage is low (urinary albumin &lt; 40% of the total urinary protein) think tubulointerstitial disease</a:t>
            </a:r>
            <a:endParaRPr>
              <a:solidFill>
                <a:srgbClr val="1C1C1C"/>
              </a:solidFill>
              <a:highlight>
                <a:srgbClr val="FFFFFF"/>
              </a:highlight>
              <a:latin typeface="Arial"/>
              <a:ea typeface="Arial"/>
              <a:cs typeface="Arial"/>
              <a:sym typeface="Arial"/>
            </a:endParaRPr>
          </a:p>
          <a:p>
            <a:pPr indent="-342900" lvl="0" marL="457200" rtl="0" algn="l">
              <a:spcBef>
                <a:spcPts val="0"/>
              </a:spcBef>
              <a:spcAft>
                <a:spcPts val="0"/>
              </a:spcAft>
              <a:buClr>
                <a:srgbClr val="1C1C1C"/>
              </a:buClr>
              <a:buSzPts val="1800"/>
              <a:buFont typeface="Arial"/>
              <a:buChar char="●"/>
            </a:pPr>
            <a:r>
              <a:rPr lang="en">
                <a:solidFill>
                  <a:srgbClr val="1C1C1C"/>
                </a:solidFill>
                <a:highlight>
                  <a:srgbClr val="FFFFFF"/>
                </a:highlight>
                <a:latin typeface="Arial"/>
                <a:ea typeface="Arial"/>
                <a:cs typeface="Arial"/>
                <a:sym typeface="Arial"/>
              </a:rPr>
              <a:t>If the percentage is very low (urinary albumin &lt; 20% of the total urinary protein) think Bence Jones proteinuria (myeloma)</a:t>
            </a:r>
            <a:endParaRPr>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lnSpc>
                <a:spcPct val="135000"/>
              </a:lnSpc>
              <a:spcBef>
                <a:spcPts val="1800"/>
              </a:spcBef>
              <a:spcAft>
                <a:spcPts val="400"/>
              </a:spcAft>
              <a:buNone/>
            </a:pPr>
            <a:r>
              <a:rPr b="1" lang="en" sz="3200">
                <a:highlight>
                  <a:schemeClr val="lt1"/>
                </a:highlight>
                <a:latin typeface="Arial"/>
                <a:ea typeface="Arial"/>
                <a:cs typeface="Arial"/>
                <a:sym typeface="Arial"/>
              </a:rPr>
              <a:t>How do we classify the severity of proteinuria?</a:t>
            </a:r>
            <a:endParaRPr/>
          </a:p>
        </p:txBody>
      </p:sp>
      <p:sp>
        <p:nvSpPr>
          <p:cNvPr id="122" name="Google Shape;122;p19"/>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25000" lnSpcReduction="20000"/>
          </a:bodyPr>
          <a:lstStyle/>
          <a:p>
            <a:pPr indent="0" lvl="0" marL="0" rtl="0" algn="l">
              <a:lnSpc>
                <a:spcPct val="135000"/>
              </a:lnSpc>
              <a:spcBef>
                <a:spcPts val="1400"/>
              </a:spcBef>
              <a:spcAft>
                <a:spcPts val="0"/>
              </a:spcAft>
              <a:buNone/>
            </a:pPr>
            <a:r>
              <a:rPr b="1" lang="en" sz="6835">
                <a:solidFill>
                  <a:srgbClr val="1C1C1C"/>
                </a:solidFill>
                <a:highlight>
                  <a:srgbClr val="FFFFFF"/>
                </a:highlight>
                <a:latin typeface="Arial"/>
                <a:ea typeface="Arial"/>
                <a:cs typeface="Arial"/>
                <a:sym typeface="Arial"/>
              </a:rPr>
              <a:t>Microalbuminuria</a:t>
            </a:r>
            <a:endParaRPr b="1" sz="68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Albumin Creatinine ratio: 30- 300 microgram/ mg (or milligram/gram its the same thing)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Equivalent protein creatinine ratio: 150 – 500 milligram/gram</a:t>
            </a:r>
            <a:endParaRPr sz="5600">
              <a:solidFill>
                <a:srgbClr val="1C1C1C"/>
              </a:solidFill>
              <a:highlight>
                <a:srgbClr val="FFFFFF"/>
              </a:highlight>
              <a:latin typeface="Arial"/>
              <a:ea typeface="Arial"/>
              <a:cs typeface="Arial"/>
              <a:sym typeface="Arial"/>
            </a:endParaRPr>
          </a:p>
          <a:p>
            <a:pPr indent="0" lvl="0" marL="0" rtl="0" algn="l">
              <a:lnSpc>
                <a:spcPct val="135000"/>
              </a:lnSpc>
              <a:spcBef>
                <a:spcPts val="1400"/>
              </a:spcBef>
              <a:spcAft>
                <a:spcPts val="0"/>
              </a:spcAft>
              <a:buNone/>
            </a:pPr>
            <a:r>
              <a:rPr b="1" lang="en" sz="7235">
                <a:solidFill>
                  <a:srgbClr val="1C1C1C"/>
                </a:solidFill>
                <a:highlight>
                  <a:srgbClr val="FFFFFF"/>
                </a:highlight>
                <a:latin typeface="Arial"/>
                <a:ea typeface="Arial"/>
                <a:cs typeface="Arial"/>
                <a:sym typeface="Arial"/>
              </a:rPr>
              <a:t>Overt Proteinuria</a:t>
            </a:r>
            <a:endParaRPr b="1" sz="72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Albumin Creatinine ratio: &gt; 300 microgram/ mg (or milligram/gram its the same thing)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Equivalent protein creatinine ratio: &gt; 500 milligram/gram</a:t>
            </a:r>
            <a:endParaRPr sz="5600">
              <a:solidFill>
                <a:srgbClr val="1C1C1C"/>
              </a:solidFill>
              <a:highlight>
                <a:srgbClr val="FFFFFF"/>
              </a:highlight>
              <a:latin typeface="Arial"/>
              <a:ea typeface="Arial"/>
              <a:cs typeface="Arial"/>
              <a:sym typeface="Arial"/>
            </a:endParaRPr>
          </a:p>
          <a:p>
            <a:pPr indent="0" lvl="0" marL="0" rtl="0" algn="l">
              <a:lnSpc>
                <a:spcPct val="135000"/>
              </a:lnSpc>
              <a:spcBef>
                <a:spcPts val="1400"/>
              </a:spcBef>
              <a:spcAft>
                <a:spcPts val="0"/>
              </a:spcAft>
              <a:buNone/>
            </a:pPr>
            <a:r>
              <a:rPr b="1" lang="en" sz="7235">
                <a:solidFill>
                  <a:srgbClr val="1C1C1C"/>
                </a:solidFill>
                <a:highlight>
                  <a:srgbClr val="FFFFFF"/>
                </a:highlight>
                <a:latin typeface="Arial"/>
                <a:ea typeface="Arial"/>
                <a:cs typeface="Arial"/>
                <a:sym typeface="Arial"/>
              </a:rPr>
              <a:t>Nephrotic Range Proteinuria</a:t>
            </a:r>
            <a:endParaRPr b="1" sz="7235">
              <a:solidFill>
                <a:srgbClr val="1C1C1C"/>
              </a:solidFill>
              <a:highlight>
                <a:srgbClr val="FFFFFF"/>
              </a:highlight>
              <a:latin typeface="Arial"/>
              <a:ea typeface="Arial"/>
              <a:cs typeface="Arial"/>
              <a:sym typeface="Arial"/>
            </a:endParaRPr>
          </a:p>
          <a:p>
            <a:pPr indent="-317500" lvl="1" marL="914400" rtl="0" algn="l">
              <a:spcBef>
                <a:spcPts val="120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More than 3.5 grams / 24 hrs</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Protein Creatinine ratio &gt; 3500 mg/g, Albumin creatinine ratio &gt;2200 mcg/mg.</a:t>
            </a:r>
            <a:endParaRPr sz="5600">
              <a:solidFill>
                <a:srgbClr val="1C1C1C"/>
              </a:solidFill>
              <a:highlight>
                <a:srgbClr val="FFFFFF"/>
              </a:highlight>
              <a:latin typeface="Arial"/>
              <a:ea typeface="Arial"/>
              <a:cs typeface="Arial"/>
              <a:sym typeface="Arial"/>
            </a:endParaRPr>
          </a:p>
          <a:p>
            <a:pPr indent="-317500" lvl="1" marL="914400" rtl="0" algn="l">
              <a:spcBef>
                <a:spcPts val="0"/>
              </a:spcBef>
              <a:spcAft>
                <a:spcPts val="0"/>
              </a:spcAft>
              <a:buClr>
                <a:srgbClr val="1C1C1C"/>
              </a:buClr>
              <a:buSzPct val="100000"/>
              <a:buFont typeface="Arial"/>
              <a:buChar char="○"/>
            </a:pPr>
            <a:r>
              <a:rPr lang="en" sz="5600">
                <a:solidFill>
                  <a:srgbClr val="1C1C1C"/>
                </a:solidFill>
                <a:highlight>
                  <a:srgbClr val="FFFFFF"/>
                </a:highlight>
                <a:latin typeface="Arial"/>
                <a:ea typeface="Arial"/>
                <a:cs typeface="Arial"/>
                <a:sym typeface="Arial"/>
              </a:rPr>
              <a:t>This is an assumption.  </a:t>
            </a:r>
            <a:endParaRPr sz="56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1C1C1C"/>
              </a:solidFill>
              <a:highlight>
                <a:srgbClr val="FFFFFF"/>
              </a:highlight>
              <a:latin typeface="Arial"/>
              <a:ea typeface="Arial"/>
              <a:cs typeface="Arial"/>
              <a:sym typeface="Arial"/>
            </a:endParaRPr>
          </a:p>
          <a:p>
            <a:pPr indent="0" lvl="0" marL="0" rtl="0" algn="l">
              <a:spcBef>
                <a:spcPts val="1200"/>
              </a:spcBef>
              <a:spcAft>
                <a:spcPts val="0"/>
              </a:spcAft>
              <a:buNone/>
            </a:pPr>
            <a:r>
              <a:t/>
            </a:r>
            <a:endParaRPr sz="1200">
              <a:solidFill>
                <a:srgbClr val="1C1C1C"/>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Ratio or 24 Hour Urine?</a:t>
            </a:r>
            <a:endParaRPr b="1"/>
          </a:p>
        </p:txBody>
      </p:sp>
      <p:sp>
        <p:nvSpPr>
          <p:cNvPr id="128" name="Google Shape;128;p2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300">
                <a:solidFill>
                  <a:srgbClr val="1C1C1C"/>
                </a:solidFill>
                <a:highlight>
                  <a:srgbClr val="FFFFFF"/>
                </a:highlight>
                <a:latin typeface="Arial"/>
                <a:ea typeface="Arial"/>
                <a:cs typeface="Arial"/>
                <a:sym typeface="Arial"/>
              </a:rPr>
              <a:t>Nephrotic proteinuria is more than 3.5 grams per 24 hours, but all I see are protein creatinine ratios and they ran out of those orange jugs.  Help!</a:t>
            </a:r>
            <a:endParaRPr sz="2300">
              <a:solidFill>
                <a:srgbClr val="1C1C1C"/>
              </a:solidFill>
              <a:highlight>
                <a:srgbClr val="FFFFFF"/>
              </a:highlight>
              <a:latin typeface="Arial"/>
              <a:ea typeface="Arial"/>
              <a:cs typeface="Arial"/>
              <a:sym typeface="Arial"/>
            </a:endParaRPr>
          </a:p>
          <a:p>
            <a:pPr indent="-332980" lvl="0" marL="457200" rtl="0" algn="l">
              <a:spcBef>
                <a:spcPts val="150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Assumption: If the patient peed in the jug for 24 hours there would be 1 gram of creatinine.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The protein creatinine ratio is reported in milligrams per gram. Using this assumption the ratio (number of milligrams per gram), roughly equals the mg of protein there would be if the patient did a 24 hour urine.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This assumption is not true because the amount of creatinine in a 24 hour urine depends on muscle mass (an elderly woman may have less 1 gram and a younger muscular man will have more).</a:t>
            </a:r>
            <a:endParaRPr sz="1933">
              <a:solidFill>
                <a:srgbClr val="1C1C1C"/>
              </a:solidFill>
              <a:highlight>
                <a:srgbClr val="FFFFFF"/>
              </a:highlight>
              <a:latin typeface="Arial"/>
              <a:ea typeface="Arial"/>
              <a:cs typeface="Arial"/>
              <a:sym typeface="Arial"/>
            </a:endParaRPr>
          </a:p>
          <a:p>
            <a:pPr indent="-332980" lvl="0" marL="457200" rtl="0" algn="l">
              <a:spcBef>
                <a:spcPts val="0"/>
              </a:spcBef>
              <a:spcAft>
                <a:spcPts val="0"/>
              </a:spcAft>
              <a:buClr>
                <a:srgbClr val="1C1C1C"/>
              </a:buClr>
              <a:buSzPct val="100000"/>
              <a:buFont typeface="Arial"/>
              <a:buChar char="●"/>
            </a:pPr>
            <a:r>
              <a:rPr lang="en" sz="1933">
                <a:solidFill>
                  <a:srgbClr val="1C1C1C"/>
                </a:solidFill>
                <a:highlight>
                  <a:srgbClr val="FFFFFF"/>
                </a:highlight>
                <a:latin typeface="Arial"/>
                <a:ea typeface="Arial"/>
                <a:cs typeface="Arial"/>
                <a:sym typeface="Arial"/>
              </a:rPr>
              <a:t>We use this assumption anyway to rate the severity of proteinuria.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2</a:t>
            </a:r>
            <a:endParaRPr b="1"/>
          </a:p>
        </p:txBody>
      </p:sp>
      <p:sp>
        <p:nvSpPr>
          <p:cNvPr id="134" name="Google Shape;134;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68 year old woman noticed bilateral lower extremity edema one month ago.  No other symptoms (no fever, anorexia, weight loss, night sweats, rash, joint pain or change in urine color). </a:t>
            </a:r>
            <a:endParaRPr/>
          </a:p>
          <a:p>
            <a:pPr indent="0" lvl="0" marL="0" rtl="0" algn="l">
              <a:spcBef>
                <a:spcPts val="1200"/>
              </a:spcBef>
              <a:spcAft>
                <a:spcPts val="0"/>
              </a:spcAft>
              <a:buNone/>
            </a:pPr>
            <a:r>
              <a:rPr lang="en"/>
              <a:t>Medications: Fish oil, </a:t>
            </a:r>
            <a:r>
              <a:rPr lang="en"/>
              <a:t>acetaminophen</a:t>
            </a:r>
            <a:r>
              <a:rPr lang="en"/>
              <a:t>.</a:t>
            </a:r>
            <a:endParaRPr/>
          </a:p>
          <a:p>
            <a:pPr indent="0" lvl="0" marL="0" rtl="0" algn="l">
              <a:spcBef>
                <a:spcPts val="1200"/>
              </a:spcBef>
              <a:spcAft>
                <a:spcPts val="0"/>
              </a:spcAft>
              <a:buNone/>
            </a:pPr>
            <a:r>
              <a:rPr lang="en"/>
              <a:t>Exam: Normal BP, 1+ pitting edema bilateral lower extremities</a:t>
            </a:r>
            <a:endParaRPr/>
          </a:p>
          <a:p>
            <a:pPr indent="0" lvl="0" marL="0" rtl="0" algn="l">
              <a:spcBef>
                <a:spcPts val="1200"/>
              </a:spcBef>
              <a:spcAft>
                <a:spcPts val="0"/>
              </a:spcAft>
              <a:buNone/>
            </a:pPr>
            <a:r>
              <a:rPr lang="en"/>
              <a:t>Creatinine 0.7 g/dl</a:t>
            </a:r>
            <a:endParaRPr/>
          </a:p>
          <a:p>
            <a:pPr indent="0" lvl="0" marL="0" rtl="0" algn="l">
              <a:spcBef>
                <a:spcPts val="1200"/>
              </a:spcBef>
              <a:spcAft>
                <a:spcPts val="0"/>
              </a:spcAft>
              <a:buNone/>
            </a:pPr>
            <a:r>
              <a:rPr lang="en"/>
              <a:t>Urinalysis 3+ protein, negative blood</a:t>
            </a:r>
            <a:endParaRPr/>
          </a:p>
          <a:p>
            <a:pPr indent="0" lvl="0" marL="0" rtl="0" algn="l">
              <a:spcBef>
                <a:spcPts val="1200"/>
              </a:spcBef>
              <a:spcAft>
                <a:spcPts val="0"/>
              </a:spcAft>
              <a:buNone/>
            </a:pPr>
            <a:r>
              <a:rPr lang="en"/>
              <a:t>Renal US: Unremarkable including negative for renal vein thrombosis</a:t>
            </a:r>
            <a:endParaRPr/>
          </a:p>
          <a:p>
            <a:pPr indent="0" lvl="0" marL="0" rtl="0" algn="l">
              <a:spcBef>
                <a:spcPts val="1200"/>
              </a:spcBef>
              <a:spcAft>
                <a:spcPts val="1200"/>
              </a:spcAft>
              <a:buNone/>
            </a:pPr>
            <a:r>
              <a:rPr b="1" lang="en">
                <a:solidFill>
                  <a:schemeClr val="dk1"/>
                </a:solidFill>
              </a:rPr>
              <a:t>How do you evaluate</a:t>
            </a:r>
            <a:r>
              <a:rPr b="1" lang="en">
                <a:solidFill>
                  <a:schemeClr val="dk1"/>
                </a:solidFill>
              </a:rPr>
              <a:t>?</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